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86" r:id="rId5"/>
    <p:sldId id="285" r:id="rId6"/>
    <p:sldId id="282" r:id="rId7"/>
    <p:sldId id="287" r:id="rId8"/>
    <p:sldId id="260" r:id="rId9"/>
    <p:sldId id="264" r:id="rId10"/>
    <p:sldId id="262" r:id="rId11"/>
    <p:sldId id="263" r:id="rId12"/>
    <p:sldId id="280" r:id="rId13"/>
    <p:sldId id="281" r:id="rId14"/>
    <p:sldId id="261" r:id="rId15"/>
    <p:sldId id="265" r:id="rId16"/>
    <p:sldId id="266" r:id="rId17"/>
    <p:sldId id="269" r:id="rId18"/>
    <p:sldId id="283" r:id="rId19"/>
    <p:sldId id="284" r:id="rId20"/>
    <p:sldId id="268" r:id="rId21"/>
    <p:sldId id="279" r:id="rId22"/>
    <p:sldId id="270" r:id="rId23"/>
    <p:sldId id="278" r:id="rId24"/>
    <p:sldId id="271" r:id="rId25"/>
    <p:sldId id="277" r:id="rId26"/>
    <p:sldId id="272" r:id="rId27"/>
    <p:sldId id="273" r:id="rId28"/>
    <p:sldId id="274" r:id="rId29"/>
    <p:sldId id="276" r:id="rId30"/>
    <p:sldId id="27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5" autoAdjust="0"/>
    <p:restoredTop sz="94660"/>
  </p:normalViewPr>
  <p:slideViewPr>
    <p:cSldViewPr snapToGrid="0">
      <p:cViewPr varScale="1">
        <p:scale>
          <a:sx n="81" d="100"/>
          <a:sy n="81" d="100"/>
        </p:scale>
        <p:origin x="73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4099F-44D8-4FA9-8670-8678871B30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8D66650-70EB-409C-9BF9-D7ACB61C22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5D41020-4DE4-44A7-ADEB-E5C0A641D34D}"/>
              </a:ext>
            </a:extLst>
          </p:cNvPr>
          <p:cNvSpPr>
            <a:spLocks noGrp="1"/>
          </p:cNvSpPr>
          <p:nvPr>
            <p:ph type="dt" sz="half" idx="10"/>
          </p:nvPr>
        </p:nvSpPr>
        <p:spPr/>
        <p:txBody>
          <a:bodyPr/>
          <a:lstStyle/>
          <a:p>
            <a:fld id="{E2BC315E-F609-40B4-8E92-1A8AAD8BF7AF}" type="datetimeFigureOut">
              <a:rPr lang="en-IN" smtClean="0"/>
              <a:t>30-04-2025</a:t>
            </a:fld>
            <a:endParaRPr lang="en-IN"/>
          </a:p>
        </p:txBody>
      </p:sp>
      <p:sp>
        <p:nvSpPr>
          <p:cNvPr id="5" name="Footer Placeholder 4">
            <a:extLst>
              <a:ext uri="{FF2B5EF4-FFF2-40B4-BE49-F238E27FC236}">
                <a16:creationId xmlns:a16="http://schemas.microsoft.com/office/drawing/2014/main" id="{62C85FBB-64C2-441E-B18D-AEF3A53D825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5DA14D7-C5A0-4333-BF2D-08FC51D8582C}"/>
              </a:ext>
            </a:extLst>
          </p:cNvPr>
          <p:cNvSpPr>
            <a:spLocks noGrp="1"/>
          </p:cNvSpPr>
          <p:nvPr>
            <p:ph type="sldNum" sz="quarter" idx="12"/>
          </p:nvPr>
        </p:nvSpPr>
        <p:spPr/>
        <p:txBody>
          <a:bodyPr/>
          <a:lstStyle/>
          <a:p>
            <a:fld id="{006151E8-DBDD-41AE-B2F8-02E91EF09693}" type="slidenum">
              <a:rPr lang="en-IN" smtClean="0"/>
              <a:t>‹#›</a:t>
            </a:fld>
            <a:endParaRPr lang="en-IN"/>
          </a:p>
        </p:txBody>
      </p:sp>
    </p:spTree>
    <p:extLst>
      <p:ext uri="{BB962C8B-B14F-4D97-AF65-F5344CB8AC3E}">
        <p14:creationId xmlns:p14="http://schemas.microsoft.com/office/powerpoint/2010/main" val="4143127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BF8B8-8629-4140-A1BA-9FE9BBB90A8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EB6809F-C60C-4D42-A0BA-6E11D52105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3995304-06AF-46CA-AE0A-CE89F685F190}"/>
              </a:ext>
            </a:extLst>
          </p:cNvPr>
          <p:cNvSpPr>
            <a:spLocks noGrp="1"/>
          </p:cNvSpPr>
          <p:nvPr>
            <p:ph type="dt" sz="half" idx="10"/>
          </p:nvPr>
        </p:nvSpPr>
        <p:spPr/>
        <p:txBody>
          <a:bodyPr/>
          <a:lstStyle/>
          <a:p>
            <a:fld id="{E2BC315E-F609-40B4-8E92-1A8AAD8BF7AF}" type="datetimeFigureOut">
              <a:rPr lang="en-IN" smtClean="0"/>
              <a:t>30-04-2025</a:t>
            </a:fld>
            <a:endParaRPr lang="en-IN"/>
          </a:p>
        </p:txBody>
      </p:sp>
      <p:sp>
        <p:nvSpPr>
          <p:cNvPr id="5" name="Footer Placeholder 4">
            <a:extLst>
              <a:ext uri="{FF2B5EF4-FFF2-40B4-BE49-F238E27FC236}">
                <a16:creationId xmlns:a16="http://schemas.microsoft.com/office/drawing/2014/main" id="{9EB73ACD-309C-489C-BB6C-3B958B5A2FC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4A5392B-2646-46C5-AFAE-C9DDAAD9ED78}"/>
              </a:ext>
            </a:extLst>
          </p:cNvPr>
          <p:cNvSpPr>
            <a:spLocks noGrp="1"/>
          </p:cNvSpPr>
          <p:nvPr>
            <p:ph type="sldNum" sz="quarter" idx="12"/>
          </p:nvPr>
        </p:nvSpPr>
        <p:spPr/>
        <p:txBody>
          <a:bodyPr/>
          <a:lstStyle/>
          <a:p>
            <a:fld id="{006151E8-DBDD-41AE-B2F8-02E91EF09693}" type="slidenum">
              <a:rPr lang="en-IN" smtClean="0"/>
              <a:t>‹#›</a:t>
            </a:fld>
            <a:endParaRPr lang="en-IN"/>
          </a:p>
        </p:txBody>
      </p:sp>
    </p:spTree>
    <p:extLst>
      <p:ext uri="{BB962C8B-B14F-4D97-AF65-F5344CB8AC3E}">
        <p14:creationId xmlns:p14="http://schemas.microsoft.com/office/powerpoint/2010/main" val="3073817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E934E2-CEC2-4C81-946E-547788C3B9B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24CCD2E-9EB9-44F1-9A66-8C7D26EDB6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5EEA5F5-FF79-44C2-93A0-3D5C76733065}"/>
              </a:ext>
            </a:extLst>
          </p:cNvPr>
          <p:cNvSpPr>
            <a:spLocks noGrp="1"/>
          </p:cNvSpPr>
          <p:nvPr>
            <p:ph type="dt" sz="half" idx="10"/>
          </p:nvPr>
        </p:nvSpPr>
        <p:spPr/>
        <p:txBody>
          <a:bodyPr/>
          <a:lstStyle/>
          <a:p>
            <a:fld id="{E2BC315E-F609-40B4-8E92-1A8AAD8BF7AF}" type="datetimeFigureOut">
              <a:rPr lang="en-IN" smtClean="0"/>
              <a:t>30-04-2025</a:t>
            </a:fld>
            <a:endParaRPr lang="en-IN"/>
          </a:p>
        </p:txBody>
      </p:sp>
      <p:sp>
        <p:nvSpPr>
          <p:cNvPr id="5" name="Footer Placeholder 4">
            <a:extLst>
              <a:ext uri="{FF2B5EF4-FFF2-40B4-BE49-F238E27FC236}">
                <a16:creationId xmlns:a16="http://schemas.microsoft.com/office/drawing/2014/main" id="{A23ADF83-EFFC-4114-906D-7FC1F38C3D3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1A9934E-BD67-4C88-88CD-3F079E71D76E}"/>
              </a:ext>
            </a:extLst>
          </p:cNvPr>
          <p:cNvSpPr>
            <a:spLocks noGrp="1"/>
          </p:cNvSpPr>
          <p:nvPr>
            <p:ph type="sldNum" sz="quarter" idx="12"/>
          </p:nvPr>
        </p:nvSpPr>
        <p:spPr/>
        <p:txBody>
          <a:bodyPr/>
          <a:lstStyle/>
          <a:p>
            <a:fld id="{006151E8-DBDD-41AE-B2F8-02E91EF09693}" type="slidenum">
              <a:rPr lang="en-IN" smtClean="0"/>
              <a:t>‹#›</a:t>
            </a:fld>
            <a:endParaRPr lang="en-IN"/>
          </a:p>
        </p:txBody>
      </p:sp>
    </p:spTree>
    <p:extLst>
      <p:ext uri="{BB962C8B-B14F-4D97-AF65-F5344CB8AC3E}">
        <p14:creationId xmlns:p14="http://schemas.microsoft.com/office/powerpoint/2010/main" val="3489949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28983-C844-430A-B1D4-661A920B8B5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F39CD69-D8B9-4547-9950-0EC58DF1C8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3F63B38-AA56-48AE-A900-F959C3953783}"/>
              </a:ext>
            </a:extLst>
          </p:cNvPr>
          <p:cNvSpPr>
            <a:spLocks noGrp="1"/>
          </p:cNvSpPr>
          <p:nvPr>
            <p:ph type="dt" sz="half" idx="10"/>
          </p:nvPr>
        </p:nvSpPr>
        <p:spPr/>
        <p:txBody>
          <a:bodyPr/>
          <a:lstStyle/>
          <a:p>
            <a:fld id="{E2BC315E-F609-40B4-8E92-1A8AAD8BF7AF}" type="datetimeFigureOut">
              <a:rPr lang="en-IN" smtClean="0"/>
              <a:t>30-04-2025</a:t>
            </a:fld>
            <a:endParaRPr lang="en-IN"/>
          </a:p>
        </p:txBody>
      </p:sp>
      <p:sp>
        <p:nvSpPr>
          <p:cNvPr id="5" name="Footer Placeholder 4">
            <a:extLst>
              <a:ext uri="{FF2B5EF4-FFF2-40B4-BE49-F238E27FC236}">
                <a16:creationId xmlns:a16="http://schemas.microsoft.com/office/drawing/2014/main" id="{D851E6C7-149D-494D-85DC-F6D5C4C3AB8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1AC779-F609-493B-ABDC-F646ACFD4AE6}"/>
              </a:ext>
            </a:extLst>
          </p:cNvPr>
          <p:cNvSpPr>
            <a:spLocks noGrp="1"/>
          </p:cNvSpPr>
          <p:nvPr>
            <p:ph type="sldNum" sz="quarter" idx="12"/>
          </p:nvPr>
        </p:nvSpPr>
        <p:spPr/>
        <p:txBody>
          <a:bodyPr/>
          <a:lstStyle/>
          <a:p>
            <a:fld id="{006151E8-DBDD-41AE-B2F8-02E91EF09693}" type="slidenum">
              <a:rPr lang="en-IN" smtClean="0"/>
              <a:t>‹#›</a:t>
            </a:fld>
            <a:endParaRPr lang="en-IN"/>
          </a:p>
        </p:txBody>
      </p:sp>
    </p:spTree>
    <p:extLst>
      <p:ext uri="{BB962C8B-B14F-4D97-AF65-F5344CB8AC3E}">
        <p14:creationId xmlns:p14="http://schemas.microsoft.com/office/powerpoint/2010/main" val="1581299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87E19-C456-4F45-8545-72A0F7FB52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DE25564-5008-4891-980E-5992C9B8BA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8EC1B4-9B69-4DDD-9331-D0A63832AAF6}"/>
              </a:ext>
            </a:extLst>
          </p:cNvPr>
          <p:cNvSpPr>
            <a:spLocks noGrp="1"/>
          </p:cNvSpPr>
          <p:nvPr>
            <p:ph type="dt" sz="half" idx="10"/>
          </p:nvPr>
        </p:nvSpPr>
        <p:spPr/>
        <p:txBody>
          <a:bodyPr/>
          <a:lstStyle/>
          <a:p>
            <a:fld id="{E2BC315E-F609-40B4-8E92-1A8AAD8BF7AF}" type="datetimeFigureOut">
              <a:rPr lang="en-IN" smtClean="0"/>
              <a:t>30-04-2025</a:t>
            </a:fld>
            <a:endParaRPr lang="en-IN"/>
          </a:p>
        </p:txBody>
      </p:sp>
      <p:sp>
        <p:nvSpPr>
          <p:cNvPr id="5" name="Footer Placeholder 4">
            <a:extLst>
              <a:ext uri="{FF2B5EF4-FFF2-40B4-BE49-F238E27FC236}">
                <a16:creationId xmlns:a16="http://schemas.microsoft.com/office/drawing/2014/main" id="{DA8D8206-92CE-4BB8-B8BB-74CE142CB45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D984B9-D6C1-461A-AEE2-C32708E70000}"/>
              </a:ext>
            </a:extLst>
          </p:cNvPr>
          <p:cNvSpPr>
            <a:spLocks noGrp="1"/>
          </p:cNvSpPr>
          <p:nvPr>
            <p:ph type="sldNum" sz="quarter" idx="12"/>
          </p:nvPr>
        </p:nvSpPr>
        <p:spPr/>
        <p:txBody>
          <a:bodyPr/>
          <a:lstStyle/>
          <a:p>
            <a:fld id="{006151E8-DBDD-41AE-B2F8-02E91EF09693}" type="slidenum">
              <a:rPr lang="en-IN" smtClean="0"/>
              <a:t>‹#›</a:t>
            </a:fld>
            <a:endParaRPr lang="en-IN"/>
          </a:p>
        </p:txBody>
      </p:sp>
    </p:spTree>
    <p:extLst>
      <p:ext uri="{BB962C8B-B14F-4D97-AF65-F5344CB8AC3E}">
        <p14:creationId xmlns:p14="http://schemas.microsoft.com/office/powerpoint/2010/main" val="545890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B4709-5F36-475B-87BB-8AE2B3004E4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910E6B2-0CA3-4463-8F24-3766C19ABAC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4AC2758-AD25-42D2-91D2-8A164409D4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B0C37B5-6E9C-436F-A2A1-AC76EC4DABA7}"/>
              </a:ext>
            </a:extLst>
          </p:cNvPr>
          <p:cNvSpPr>
            <a:spLocks noGrp="1"/>
          </p:cNvSpPr>
          <p:nvPr>
            <p:ph type="dt" sz="half" idx="10"/>
          </p:nvPr>
        </p:nvSpPr>
        <p:spPr/>
        <p:txBody>
          <a:bodyPr/>
          <a:lstStyle/>
          <a:p>
            <a:fld id="{E2BC315E-F609-40B4-8E92-1A8AAD8BF7AF}" type="datetimeFigureOut">
              <a:rPr lang="en-IN" smtClean="0"/>
              <a:t>30-04-2025</a:t>
            </a:fld>
            <a:endParaRPr lang="en-IN"/>
          </a:p>
        </p:txBody>
      </p:sp>
      <p:sp>
        <p:nvSpPr>
          <p:cNvPr id="6" name="Footer Placeholder 5">
            <a:extLst>
              <a:ext uri="{FF2B5EF4-FFF2-40B4-BE49-F238E27FC236}">
                <a16:creationId xmlns:a16="http://schemas.microsoft.com/office/drawing/2014/main" id="{2B7D967F-EAE4-40D1-8FE8-E4DE8AC28CC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BE0D40E-D745-4F17-BBF9-82F2480C8D32}"/>
              </a:ext>
            </a:extLst>
          </p:cNvPr>
          <p:cNvSpPr>
            <a:spLocks noGrp="1"/>
          </p:cNvSpPr>
          <p:nvPr>
            <p:ph type="sldNum" sz="quarter" idx="12"/>
          </p:nvPr>
        </p:nvSpPr>
        <p:spPr/>
        <p:txBody>
          <a:bodyPr/>
          <a:lstStyle/>
          <a:p>
            <a:fld id="{006151E8-DBDD-41AE-B2F8-02E91EF09693}" type="slidenum">
              <a:rPr lang="en-IN" smtClean="0"/>
              <a:t>‹#›</a:t>
            </a:fld>
            <a:endParaRPr lang="en-IN"/>
          </a:p>
        </p:txBody>
      </p:sp>
    </p:spTree>
    <p:extLst>
      <p:ext uri="{BB962C8B-B14F-4D97-AF65-F5344CB8AC3E}">
        <p14:creationId xmlns:p14="http://schemas.microsoft.com/office/powerpoint/2010/main" val="830802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52A4F-1A4D-4518-9C40-031E3079154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066A213-6231-44F7-BBEC-B29534673C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E0B64C-5793-4DA2-B805-1CF3B171D5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7D6BBC4-9F34-400A-BFB6-2E86487422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2A8B7E-F4C1-47AC-B719-B307925F0B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32C33D6-9B3D-4386-BBC5-336FE2F7B2D3}"/>
              </a:ext>
            </a:extLst>
          </p:cNvPr>
          <p:cNvSpPr>
            <a:spLocks noGrp="1"/>
          </p:cNvSpPr>
          <p:nvPr>
            <p:ph type="dt" sz="half" idx="10"/>
          </p:nvPr>
        </p:nvSpPr>
        <p:spPr/>
        <p:txBody>
          <a:bodyPr/>
          <a:lstStyle/>
          <a:p>
            <a:fld id="{E2BC315E-F609-40B4-8E92-1A8AAD8BF7AF}" type="datetimeFigureOut">
              <a:rPr lang="en-IN" smtClean="0"/>
              <a:t>30-04-2025</a:t>
            </a:fld>
            <a:endParaRPr lang="en-IN"/>
          </a:p>
        </p:txBody>
      </p:sp>
      <p:sp>
        <p:nvSpPr>
          <p:cNvPr id="8" name="Footer Placeholder 7">
            <a:extLst>
              <a:ext uri="{FF2B5EF4-FFF2-40B4-BE49-F238E27FC236}">
                <a16:creationId xmlns:a16="http://schemas.microsoft.com/office/drawing/2014/main" id="{6C64F2A1-D7DC-4C7E-B431-75CF1C11166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3FD6FC4-6346-4A4D-AE63-3EC84F477CC8}"/>
              </a:ext>
            </a:extLst>
          </p:cNvPr>
          <p:cNvSpPr>
            <a:spLocks noGrp="1"/>
          </p:cNvSpPr>
          <p:nvPr>
            <p:ph type="sldNum" sz="quarter" idx="12"/>
          </p:nvPr>
        </p:nvSpPr>
        <p:spPr/>
        <p:txBody>
          <a:bodyPr/>
          <a:lstStyle/>
          <a:p>
            <a:fld id="{006151E8-DBDD-41AE-B2F8-02E91EF09693}" type="slidenum">
              <a:rPr lang="en-IN" smtClean="0"/>
              <a:t>‹#›</a:t>
            </a:fld>
            <a:endParaRPr lang="en-IN"/>
          </a:p>
        </p:txBody>
      </p:sp>
    </p:spTree>
    <p:extLst>
      <p:ext uri="{BB962C8B-B14F-4D97-AF65-F5344CB8AC3E}">
        <p14:creationId xmlns:p14="http://schemas.microsoft.com/office/powerpoint/2010/main" val="362282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8988-1F3E-46FE-9F84-EE915C77B74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CC5CE02-B9DA-47AA-9375-84064076C556}"/>
              </a:ext>
            </a:extLst>
          </p:cNvPr>
          <p:cNvSpPr>
            <a:spLocks noGrp="1"/>
          </p:cNvSpPr>
          <p:nvPr>
            <p:ph type="dt" sz="half" idx="10"/>
          </p:nvPr>
        </p:nvSpPr>
        <p:spPr/>
        <p:txBody>
          <a:bodyPr/>
          <a:lstStyle/>
          <a:p>
            <a:fld id="{E2BC315E-F609-40B4-8E92-1A8AAD8BF7AF}" type="datetimeFigureOut">
              <a:rPr lang="en-IN" smtClean="0"/>
              <a:t>30-04-2025</a:t>
            </a:fld>
            <a:endParaRPr lang="en-IN"/>
          </a:p>
        </p:txBody>
      </p:sp>
      <p:sp>
        <p:nvSpPr>
          <p:cNvPr id="4" name="Footer Placeholder 3">
            <a:extLst>
              <a:ext uri="{FF2B5EF4-FFF2-40B4-BE49-F238E27FC236}">
                <a16:creationId xmlns:a16="http://schemas.microsoft.com/office/drawing/2014/main" id="{D311E6BA-5DC8-491E-8031-00499A2B9EE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1C6EC36-2973-4154-8681-FA44BE34B7FC}"/>
              </a:ext>
            </a:extLst>
          </p:cNvPr>
          <p:cNvSpPr>
            <a:spLocks noGrp="1"/>
          </p:cNvSpPr>
          <p:nvPr>
            <p:ph type="sldNum" sz="quarter" idx="12"/>
          </p:nvPr>
        </p:nvSpPr>
        <p:spPr/>
        <p:txBody>
          <a:bodyPr/>
          <a:lstStyle/>
          <a:p>
            <a:fld id="{006151E8-DBDD-41AE-B2F8-02E91EF09693}" type="slidenum">
              <a:rPr lang="en-IN" smtClean="0"/>
              <a:t>‹#›</a:t>
            </a:fld>
            <a:endParaRPr lang="en-IN"/>
          </a:p>
        </p:txBody>
      </p:sp>
    </p:spTree>
    <p:extLst>
      <p:ext uri="{BB962C8B-B14F-4D97-AF65-F5344CB8AC3E}">
        <p14:creationId xmlns:p14="http://schemas.microsoft.com/office/powerpoint/2010/main" val="2859070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FEC295-2CA5-442E-BB37-C413948EA13C}"/>
              </a:ext>
            </a:extLst>
          </p:cNvPr>
          <p:cNvSpPr>
            <a:spLocks noGrp="1"/>
          </p:cNvSpPr>
          <p:nvPr>
            <p:ph type="dt" sz="half" idx="10"/>
          </p:nvPr>
        </p:nvSpPr>
        <p:spPr/>
        <p:txBody>
          <a:bodyPr/>
          <a:lstStyle/>
          <a:p>
            <a:fld id="{E2BC315E-F609-40B4-8E92-1A8AAD8BF7AF}" type="datetimeFigureOut">
              <a:rPr lang="en-IN" smtClean="0"/>
              <a:t>30-04-2025</a:t>
            </a:fld>
            <a:endParaRPr lang="en-IN"/>
          </a:p>
        </p:txBody>
      </p:sp>
      <p:sp>
        <p:nvSpPr>
          <p:cNvPr id="3" name="Footer Placeholder 2">
            <a:extLst>
              <a:ext uri="{FF2B5EF4-FFF2-40B4-BE49-F238E27FC236}">
                <a16:creationId xmlns:a16="http://schemas.microsoft.com/office/drawing/2014/main" id="{ADDA3B70-AF8B-4525-A762-CA3315EFD6A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BEB6179-8798-4799-BE3F-626539BC144D}"/>
              </a:ext>
            </a:extLst>
          </p:cNvPr>
          <p:cNvSpPr>
            <a:spLocks noGrp="1"/>
          </p:cNvSpPr>
          <p:nvPr>
            <p:ph type="sldNum" sz="quarter" idx="12"/>
          </p:nvPr>
        </p:nvSpPr>
        <p:spPr/>
        <p:txBody>
          <a:bodyPr/>
          <a:lstStyle/>
          <a:p>
            <a:fld id="{006151E8-DBDD-41AE-B2F8-02E91EF09693}" type="slidenum">
              <a:rPr lang="en-IN" smtClean="0"/>
              <a:t>‹#›</a:t>
            </a:fld>
            <a:endParaRPr lang="en-IN"/>
          </a:p>
        </p:txBody>
      </p:sp>
    </p:spTree>
    <p:extLst>
      <p:ext uri="{BB962C8B-B14F-4D97-AF65-F5344CB8AC3E}">
        <p14:creationId xmlns:p14="http://schemas.microsoft.com/office/powerpoint/2010/main" val="2504487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4F96C-31C2-46C4-B73E-3A68C513FD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C31FFE1-6425-4B7E-BEC1-92922E959E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2A194CC-9562-4F76-BC5C-CB1DE5CE06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15C697-1875-4E51-93C6-2335992862E5}"/>
              </a:ext>
            </a:extLst>
          </p:cNvPr>
          <p:cNvSpPr>
            <a:spLocks noGrp="1"/>
          </p:cNvSpPr>
          <p:nvPr>
            <p:ph type="dt" sz="half" idx="10"/>
          </p:nvPr>
        </p:nvSpPr>
        <p:spPr/>
        <p:txBody>
          <a:bodyPr/>
          <a:lstStyle/>
          <a:p>
            <a:fld id="{E2BC315E-F609-40B4-8E92-1A8AAD8BF7AF}" type="datetimeFigureOut">
              <a:rPr lang="en-IN" smtClean="0"/>
              <a:t>30-04-2025</a:t>
            </a:fld>
            <a:endParaRPr lang="en-IN"/>
          </a:p>
        </p:txBody>
      </p:sp>
      <p:sp>
        <p:nvSpPr>
          <p:cNvPr id="6" name="Footer Placeholder 5">
            <a:extLst>
              <a:ext uri="{FF2B5EF4-FFF2-40B4-BE49-F238E27FC236}">
                <a16:creationId xmlns:a16="http://schemas.microsoft.com/office/drawing/2014/main" id="{F0BBC1F8-47DB-478D-91DF-2A8B42FF715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3558761-1F78-4762-8E84-D621856FE8D2}"/>
              </a:ext>
            </a:extLst>
          </p:cNvPr>
          <p:cNvSpPr>
            <a:spLocks noGrp="1"/>
          </p:cNvSpPr>
          <p:nvPr>
            <p:ph type="sldNum" sz="quarter" idx="12"/>
          </p:nvPr>
        </p:nvSpPr>
        <p:spPr/>
        <p:txBody>
          <a:bodyPr/>
          <a:lstStyle/>
          <a:p>
            <a:fld id="{006151E8-DBDD-41AE-B2F8-02E91EF09693}" type="slidenum">
              <a:rPr lang="en-IN" smtClean="0"/>
              <a:t>‹#›</a:t>
            </a:fld>
            <a:endParaRPr lang="en-IN"/>
          </a:p>
        </p:txBody>
      </p:sp>
    </p:spTree>
    <p:extLst>
      <p:ext uri="{BB962C8B-B14F-4D97-AF65-F5344CB8AC3E}">
        <p14:creationId xmlns:p14="http://schemas.microsoft.com/office/powerpoint/2010/main" val="1714081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BBCB0-AF7D-402D-B4DD-23D26F0F20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EFD6658-3CB8-4339-B733-FFCB95633A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65A2222-117A-42C6-A413-EC3B13B6B5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011448-750C-4200-AB6F-24A538F56274}"/>
              </a:ext>
            </a:extLst>
          </p:cNvPr>
          <p:cNvSpPr>
            <a:spLocks noGrp="1"/>
          </p:cNvSpPr>
          <p:nvPr>
            <p:ph type="dt" sz="half" idx="10"/>
          </p:nvPr>
        </p:nvSpPr>
        <p:spPr/>
        <p:txBody>
          <a:bodyPr/>
          <a:lstStyle/>
          <a:p>
            <a:fld id="{E2BC315E-F609-40B4-8E92-1A8AAD8BF7AF}" type="datetimeFigureOut">
              <a:rPr lang="en-IN" smtClean="0"/>
              <a:t>30-04-2025</a:t>
            </a:fld>
            <a:endParaRPr lang="en-IN"/>
          </a:p>
        </p:txBody>
      </p:sp>
      <p:sp>
        <p:nvSpPr>
          <p:cNvPr id="6" name="Footer Placeholder 5">
            <a:extLst>
              <a:ext uri="{FF2B5EF4-FFF2-40B4-BE49-F238E27FC236}">
                <a16:creationId xmlns:a16="http://schemas.microsoft.com/office/drawing/2014/main" id="{9EB2B7AA-805B-4746-BCBC-224EA7AF6D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860E6FE-A9A8-4AD3-8A15-AC7F999E7BD6}"/>
              </a:ext>
            </a:extLst>
          </p:cNvPr>
          <p:cNvSpPr>
            <a:spLocks noGrp="1"/>
          </p:cNvSpPr>
          <p:nvPr>
            <p:ph type="sldNum" sz="quarter" idx="12"/>
          </p:nvPr>
        </p:nvSpPr>
        <p:spPr/>
        <p:txBody>
          <a:bodyPr/>
          <a:lstStyle/>
          <a:p>
            <a:fld id="{006151E8-DBDD-41AE-B2F8-02E91EF09693}" type="slidenum">
              <a:rPr lang="en-IN" smtClean="0"/>
              <a:t>‹#›</a:t>
            </a:fld>
            <a:endParaRPr lang="en-IN"/>
          </a:p>
        </p:txBody>
      </p:sp>
    </p:spTree>
    <p:extLst>
      <p:ext uri="{BB962C8B-B14F-4D97-AF65-F5344CB8AC3E}">
        <p14:creationId xmlns:p14="http://schemas.microsoft.com/office/powerpoint/2010/main" val="2626248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4028C4-09B5-4C1B-BCAE-3059251E87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1A85ECD-E50B-4D09-83DD-52B09AE27C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B466286-2B28-4BF2-A99C-C8B6788833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BC315E-F609-40B4-8E92-1A8AAD8BF7AF}" type="datetimeFigureOut">
              <a:rPr lang="en-IN" smtClean="0"/>
              <a:t>30-04-2025</a:t>
            </a:fld>
            <a:endParaRPr lang="en-IN"/>
          </a:p>
        </p:txBody>
      </p:sp>
      <p:sp>
        <p:nvSpPr>
          <p:cNvPr id="5" name="Footer Placeholder 4">
            <a:extLst>
              <a:ext uri="{FF2B5EF4-FFF2-40B4-BE49-F238E27FC236}">
                <a16:creationId xmlns:a16="http://schemas.microsoft.com/office/drawing/2014/main" id="{FD6E2C43-6F9F-40A4-8076-1C899F2016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961B927-9EDE-4540-AF92-178E54065A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6151E8-DBDD-41AE-B2F8-02E91EF09693}" type="slidenum">
              <a:rPr lang="en-IN" smtClean="0"/>
              <a:t>‹#›</a:t>
            </a:fld>
            <a:endParaRPr lang="en-IN"/>
          </a:p>
        </p:txBody>
      </p:sp>
    </p:spTree>
    <p:extLst>
      <p:ext uri="{BB962C8B-B14F-4D97-AF65-F5344CB8AC3E}">
        <p14:creationId xmlns:p14="http://schemas.microsoft.com/office/powerpoint/2010/main" val="36649533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hyperlink" Target="https://www.geeksforgeeks.org/introduction-to-recurrent-neural-network/"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C586E9-75D6-431F-9E9E-EE81B774F77D}"/>
              </a:ext>
            </a:extLst>
          </p:cNvPr>
          <p:cNvSpPr txBox="1"/>
          <p:nvPr/>
        </p:nvSpPr>
        <p:spPr>
          <a:xfrm>
            <a:off x="0" y="2573517"/>
            <a:ext cx="12192000" cy="1446550"/>
          </a:xfrm>
          <a:prstGeom prst="rect">
            <a:avLst/>
          </a:prstGeom>
          <a:noFill/>
        </p:spPr>
        <p:txBody>
          <a:bodyPr wrap="square" rtlCol="0">
            <a:spAutoFit/>
          </a:bodyPr>
          <a:lstStyle/>
          <a:p>
            <a:pPr algn="ctr"/>
            <a:r>
              <a:rPr lang="en-US" sz="4400" dirty="0">
                <a:latin typeface="Times New Roman" panose="02020603050405020304" pitchFamily="18" charset="0"/>
                <a:cs typeface="Times New Roman" panose="02020603050405020304" pitchFamily="18" charset="0"/>
              </a:rPr>
              <a:t>Advanced Data Correlation And Enrichment Using LSTM : Long Short – Term Memory</a:t>
            </a:r>
            <a:endParaRPr lang="en-IN" sz="4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8C8202F-D688-4C2A-96B0-460E1B432715}"/>
              </a:ext>
            </a:extLst>
          </p:cNvPr>
          <p:cNvSpPr txBox="1"/>
          <p:nvPr/>
        </p:nvSpPr>
        <p:spPr>
          <a:xfrm>
            <a:off x="4444738" y="4760536"/>
            <a:ext cx="3302524" cy="523220"/>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By Shriyansh Thote</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4197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3307464-7422-4911-9DC5-A4167A122585}"/>
              </a:ext>
            </a:extLst>
          </p:cNvPr>
          <p:cNvSpPr txBox="1"/>
          <p:nvPr/>
        </p:nvSpPr>
        <p:spPr>
          <a:xfrm>
            <a:off x="1564849" y="179109"/>
            <a:ext cx="7598005" cy="1477328"/>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Actual Price vs Baseline LSTM vs Enhanced LSTM</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Baseline LSTM here means simple LSTM model.</a:t>
            </a:r>
          </a:p>
          <a:p>
            <a:r>
              <a:rPr lang="en-IN" dirty="0">
                <a:latin typeface="Times New Roman" panose="02020603050405020304" pitchFamily="18" charset="0"/>
                <a:cs typeface="Times New Roman" panose="02020603050405020304" pitchFamily="18" charset="0"/>
              </a:rPr>
              <a:t>Enhanced LSTM here means Bidirectional LSTM model.</a:t>
            </a:r>
          </a:p>
          <a:p>
            <a:endParaRPr lang="en-IN"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2F1DF4F4-C67B-4EAE-A380-6A55375858C2}"/>
              </a:ext>
            </a:extLst>
          </p:cNvPr>
          <p:cNvPicPr>
            <a:picLocks noChangeAspect="1"/>
          </p:cNvPicPr>
          <p:nvPr/>
        </p:nvPicPr>
        <p:blipFill>
          <a:blip r:embed="rId2"/>
          <a:stretch>
            <a:fillRect/>
          </a:stretch>
        </p:blipFill>
        <p:spPr>
          <a:xfrm>
            <a:off x="5139188" y="1873253"/>
            <a:ext cx="6538527" cy="4701947"/>
          </a:xfrm>
          <a:prstGeom prst="rect">
            <a:avLst/>
          </a:prstGeom>
          <a:ln>
            <a:solidFill>
              <a:schemeClr val="tx1"/>
            </a:solidFill>
          </a:ln>
        </p:spPr>
      </p:pic>
      <p:graphicFrame>
        <p:nvGraphicFramePr>
          <p:cNvPr id="8" name="Table 8">
            <a:extLst>
              <a:ext uri="{FF2B5EF4-FFF2-40B4-BE49-F238E27FC236}">
                <a16:creationId xmlns:a16="http://schemas.microsoft.com/office/drawing/2014/main" id="{43CA05EA-019F-46EF-85F6-6CCFEA2E2BA2}"/>
              </a:ext>
            </a:extLst>
          </p:cNvPr>
          <p:cNvGraphicFramePr>
            <a:graphicFrameLocks noGrp="1"/>
          </p:cNvGraphicFramePr>
          <p:nvPr>
            <p:extLst>
              <p:ext uri="{D42A27DB-BD31-4B8C-83A1-F6EECF244321}">
                <p14:modId xmlns:p14="http://schemas.microsoft.com/office/powerpoint/2010/main" val="1495234201"/>
              </p:ext>
            </p:extLst>
          </p:nvPr>
        </p:nvGraphicFramePr>
        <p:xfrm>
          <a:off x="844223" y="2576745"/>
          <a:ext cx="3737204" cy="1112520"/>
        </p:xfrm>
        <a:graphic>
          <a:graphicData uri="http://schemas.openxmlformats.org/drawingml/2006/table">
            <a:tbl>
              <a:tblPr firstRow="1" bandRow="1">
                <a:tableStyleId>{5C22544A-7EE6-4342-B048-85BDC9FD1C3A}</a:tableStyleId>
              </a:tblPr>
              <a:tblGrid>
                <a:gridCol w="1868602">
                  <a:extLst>
                    <a:ext uri="{9D8B030D-6E8A-4147-A177-3AD203B41FA5}">
                      <a16:colId xmlns:a16="http://schemas.microsoft.com/office/drawing/2014/main" val="2061975077"/>
                    </a:ext>
                  </a:extLst>
                </a:gridCol>
                <a:gridCol w="1868602">
                  <a:extLst>
                    <a:ext uri="{9D8B030D-6E8A-4147-A177-3AD203B41FA5}">
                      <a16:colId xmlns:a16="http://schemas.microsoft.com/office/drawing/2014/main" val="344665816"/>
                    </a:ext>
                  </a:extLst>
                </a:gridCol>
              </a:tblGrid>
              <a:tr h="370840">
                <a:tc>
                  <a:txBody>
                    <a:bodyPr/>
                    <a:lstStyle/>
                    <a:p>
                      <a:r>
                        <a:rPr lang="en-US" dirty="0"/>
                        <a:t>Model</a:t>
                      </a:r>
                      <a:endParaRPr lang="en-IN" dirty="0"/>
                    </a:p>
                  </a:txBody>
                  <a:tcPr/>
                </a:tc>
                <a:tc>
                  <a:txBody>
                    <a:bodyPr/>
                    <a:lstStyle/>
                    <a:p>
                      <a:r>
                        <a:rPr lang="en-US" dirty="0"/>
                        <a:t>Accuracy</a:t>
                      </a:r>
                      <a:endParaRPr lang="en-IN" dirty="0"/>
                    </a:p>
                  </a:txBody>
                  <a:tcPr/>
                </a:tc>
                <a:extLst>
                  <a:ext uri="{0D108BD9-81ED-4DB2-BD59-A6C34878D82A}">
                    <a16:rowId xmlns:a16="http://schemas.microsoft.com/office/drawing/2014/main" val="1434647521"/>
                  </a:ext>
                </a:extLst>
              </a:tr>
              <a:tr h="370840">
                <a:tc>
                  <a:txBody>
                    <a:bodyPr/>
                    <a:lstStyle/>
                    <a:p>
                      <a:r>
                        <a:rPr lang="en-US" dirty="0"/>
                        <a:t>Baseline LSTM</a:t>
                      </a:r>
                      <a:endParaRPr lang="en-IN" dirty="0"/>
                    </a:p>
                  </a:txBody>
                  <a:tcPr/>
                </a:tc>
                <a:tc>
                  <a:txBody>
                    <a:bodyPr/>
                    <a:lstStyle/>
                    <a:p>
                      <a:r>
                        <a:rPr lang="en-US" dirty="0"/>
                        <a:t>98.31%</a:t>
                      </a:r>
                      <a:endParaRPr lang="en-IN" dirty="0"/>
                    </a:p>
                  </a:txBody>
                  <a:tcPr/>
                </a:tc>
                <a:extLst>
                  <a:ext uri="{0D108BD9-81ED-4DB2-BD59-A6C34878D82A}">
                    <a16:rowId xmlns:a16="http://schemas.microsoft.com/office/drawing/2014/main" val="3502103161"/>
                  </a:ext>
                </a:extLst>
              </a:tr>
              <a:tr h="370840">
                <a:tc>
                  <a:txBody>
                    <a:bodyPr/>
                    <a:lstStyle/>
                    <a:p>
                      <a:r>
                        <a:rPr lang="en-US" dirty="0"/>
                        <a:t>Enhanced LSTM</a:t>
                      </a:r>
                      <a:endParaRPr lang="en-IN" dirty="0"/>
                    </a:p>
                  </a:txBody>
                  <a:tcPr/>
                </a:tc>
                <a:tc>
                  <a:txBody>
                    <a:bodyPr/>
                    <a:lstStyle/>
                    <a:p>
                      <a:r>
                        <a:rPr lang="en-US" dirty="0"/>
                        <a:t>99.40%</a:t>
                      </a:r>
                      <a:endParaRPr lang="en-IN" dirty="0"/>
                    </a:p>
                  </a:txBody>
                  <a:tcPr/>
                </a:tc>
                <a:extLst>
                  <a:ext uri="{0D108BD9-81ED-4DB2-BD59-A6C34878D82A}">
                    <a16:rowId xmlns:a16="http://schemas.microsoft.com/office/drawing/2014/main" val="858922289"/>
                  </a:ext>
                </a:extLst>
              </a:tr>
            </a:tbl>
          </a:graphicData>
        </a:graphic>
      </p:graphicFrame>
    </p:spTree>
    <p:extLst>
      <p:ext uri="{BB962C8B-B14F-4D97-AF65-F5344CB8AC3E}">
        <p14:creationId xmlns:p14="http://schemas.microsoft.com/office/powerpoint/2010/main" val="781889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F81ABEA-2C55-45DC-A41E-1A5D03B9919F}"/>
              </a:ext>
            </a:extLst>
          </p:cNvPr>
          <p:cNvPicPr>
            <a:picLocks noChangeAspect="1"/>
          </p:cNvPicPr>
          <p:nvPr/>
        </p:nvPicPr>
        <p:blipFill>
          <a:blip r:embed="rId2"/>
          <a:stretch>
            <a:fillRect/>
          </a:stretch>
        </p:blipFill>
        <p:spPr>
          <a:xfrm>
            <a:off x="2792443" y="1615283"/>
            <a:ext cx="6607113" cy="3627434"/>
          </a:xfrm>
          <a:prstGeom prst="rect">
            <a:avLst/>
          </a:prstGeom>
          <a:ln>
            <a:solidFill>
              <a:schemeClr val="tx1"/>
            </a:solidFill>
          </a:ln>
        </p:spPr>
      </p:pic>
      <p:sp>
        <p:nvSpPr>
          <p:cNvPr id="7" name="TextBox 6">
            <a:extLst>
              <a:ext uri="{FF2B5EF4-FFF2-40B4-BE49-F238E27FC236}">
                <a16:creationId xmlns:a16="http://schemas.microsoft.com/office/drawing/2014/main" id="{3DCCA584-45B9-430C-B55E-253395929969}"/>
              </a:ext>
            </a:extLst>
          </p:cNvPr>
          <p:cNvSpPr txBox="1"/>
          <p:nvPr/>
        </p:nvSpPr>
        <p:spPr>
          <a:xfrm>
            <a:off x="1046375" y="292231"/>
            <a:ext cx="8135332"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Future Trend in graph can also be predicted using LSTM. How in which direction the stock can move can be seen.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33897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70315E1-3C24-4111-97AC-D58E59F43BFF}"/>
              </a:ext>
            </a:extLst>
          </p:cNvPr>
          <p:cNvSpPr txBox="1"/>
          <p:nvPr/>
        </p:nvSpPr>
        <p:spPr>
          <a:xfrm>
            <a:off x="857839" y="292231"/>
            <a:ext cx="8389856" cy="3416320"/>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Objective:</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To evaluate the intrinsic worth and market position of various stocks using fundamental and technical indicators.</a:t>
            </a:r>
          </a:p>
          <a:p>
            <a:r>
              <a:rPr lang="en-US" b="1" dirty="0">
                <a:latin typeface="Times New Roman" panose="02020603050405020304" pitchFamily="18" charset="0"/>
                <a:cs typeface="Times New Roman" panose="02020603050405020304" pitchFamily="18" charset="0"/>
              </a:rPr>
              <a:t>Approach:</a:t>
            </a:r>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Studied and applied </a:t>
            </a:r>
            <a:r>
              <a:rPr lang="en-US" b="1" dirty="0">
                <a:latin typeface="Times New Roman" panose="02020603050405020304" pitchFamily="18" charset="0"/>
                <a:cs typeface="Times New Roman" panose="02020603050405020304" pitchFamily="18" charset="0"/>
              </a:rPr>
              <a:t>technical indicators</a:t>
            </a:r>
            <a:r>
              <a:rPr lang="en-US" dirty="0">
                <a:latin typeface="Times New Roman" panose="02020603050405020304" pitchFamily="18" charset="0"/>
                <a:cs typeface="Times New Roman" panose="02020603050405020304" pitchFamily="18" charset="0"/>
              </a:rPr>
              <a:t> like:</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P/E Ratio, P/B Ratio, ROE, EPS, Market Price, Volatility, Growth Rate</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Implemented formulas programmatically to compute:</a:t>
            </a:r>
          </a:p>
          <a:p>
            <a:pPr marL="800100" lvl="1" indent="-34290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Intrinsic Value</a:t>
            </a:r>
            <a:r>
              <a:rPr lang="en-US" dirty="0">
                <a:latin typeface="Times New Roman" panose="02020603050405020304" pitchFamily="18" charset="0"/>
                <a:cs typeface="Times New Roman" panose="02020603050405020304" pitchFamily="18" charset="0"/>
              </a:rPr>
              <a:t> using multiple valuation models.</a:t>
            </a:r>
          </a:p>
          <a:p>
            <a:pPr marL="800100" lvl="1" indent="-34290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Yearly Average</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Growth</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Volatility</a:t>
            </a:r>
            <a:r>
              <a:rPr lang="en-US" dirty="0">
                <a:latin typeface="Times New Roman" panose="02020603050405020304" pitchFamily="18" charset="0"/>
                <a:cs typeface="Times New Roman" panose="02020603050405020304" pitchFamily="18" charset="0"/>
              </a:rPr>
              <a:t> over historical data.</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Compared calculated </a:t>
            </a:r>
            <a:r>
              <a:rPr lang="en-US" b="1" dirty="0">
                <a:latin typeface="Times New Roman" panose="02020603050405020304" pitchFamily="18" charset="0"/>
                <a:cs typeface="Times New Roman" panose="02020603050405020304" pitchFamily="18" charset="0"/>
              </a:rPr>
              <a:t>Intrinsic Values</a:t>
            </a:r>
            <a:r>
              <a:rPr lang="en-US" dirty="0">
                <a:latin typeface="Times New Roman" panose="02020603050405020304" pitchFamily="18" charset="0"/>
                <a:cs typeface="Times New Roman" panose="02020603050405020304" pitchFamily="18" charset="0"/>
              </a:rPr>
              <a:t> against current </a:t>
            </a:r>
            <a:r>
              <a:rPr lang="en-US" b="1" dirty="0">
                <a:latin typeface="Times New Roman" panose="02020603050405020304" pitchFamily="18" charset="0"/>
                <a:cs typeface="Times New Roman" panose="02020603050405020304" pitchFamily="18" charset="0"/>
              </a:rPr>
              <a:t>Market Price</a:t>
            </a:r>
            <a:r>
              <a:rPr lang="en-US" dirty="0">
                <a:latin typeface="Times New Roman" panose="02020603050405020304" pitchFamily="18" charset="0"/>
                <a:cs typeface="Times New Roman" panose="02020603050405020304" pitchFamily="18" charset="0"/>
              </a:rPr>
              <a:t> to derive:</a:t>
            </a:r>
          </a:p>
          <a:p>
            <a:pPr marL="800100" lvl="1" indent="-34290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Market-to-Intrinsic Ratio</a:t>
            </a:r>
            <a:endParaRPr lang="en-US"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Final </a:t>
            </a:r>
            <a:r>
              <a:rPr lang="en-US" b="1" dirty="0">
                <a:latin typeface="Times New Roman" panose="02020603050405020304" pitchFamily="18" charset="0"/>
                <a:cs typeface="Times New Roman" panose="02020603050405020304" pitchFamily="18" charset="0"/>
              </a:rPr>
              <a:t>Valuation Status</a:t>
            </a:r>
            <a:r>
              <a:rPr lang="en-US" dirty="0">
                <a:latin typeface="Times New Roman" panose="02020603050405020304" pitchFamily="18" charset="0"/>
                <a:cs typeface="Times New Roman" panose="02020603050405020304" pitchFamily="18" charset="0"/>
              </a:rPr>
              <a:t> (Overvalued, Undervalued, Fair Value)</a:t>
            </a:r>
          </a:p>
        </p:txBody>
      </p:sp>
    </p:spTree>
    <p:extLst>
      <p:ext uri="{BB962C8B-B14F-4D97-AF65-F5344CB8AC3E}">
        <p14:creationId xmlns:p14="http://schemas.microsoft.com/office/powerpoint/2010/main" val="3895313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58374F-9621-431E-BDD8-2C071844196F}"/>
              </a:ext>
            </a:extLst>
          </p:cNvPr>
          <p:cNvPicPr>
            <a:picLocks noChangeAspect="1"/>
          </p:cNvPicPr>
          <p:nvPr/>
        </p:nvPicPr>
        <p:blipFill>
          <a:blip r:embed="rId2"/>
          <a:stretch>
            <a:fillRect/>
          </a:stretch>
        </p:blipFill>
        <p:spPr>
          <a:xfrm>
            <a:off x="899082" y="999023"/>
            <a:ext cx="9960203" cy="5029636"/>
          </a:xfrm>
          <a:prstGeom prst="rect">
            <a:avLst/>
          </a:prstGeom>
        </p:spPr>
      </p:pic>
    </p:spTree>
    <p:extLst>
      <p:ext uri="{BB962C8B-B14F-4D97-AF65-F5344CB8AC3E}">
        <p14:creationId xmlns:p14="http://schemas.microsoft.com/office/powerpoint/2010/main" val="3862711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EA62F9-81AA-4C5C-99C9-F3986BC7C7DE}"/>
              </a:ext>
            </a:extLst>
          </p:cNvPr>
          <p:cNvSpPr txBox="1"/>
          <p:nvPr/>
        </p:nvSpPr>
        <p:spPr>
          <a:xfrm>
            <a:off x="921376" y="243546"/>
            <a:ext cx="9954705" cy="2031325"/>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LSTM for Stock Data Analysis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LSTM can also be used to find Start of S-Curve point in stocks.</a:t>
            </a:r>
          </a:p>
          <a:p>
            <a:r>
              <a:rPr lang="en-US" dirty="0">
                <a:latin typeface="Times New Roman" panose="02020603050405020304" pitchFamily="18" charset="0"/>
                <a:cs typeface="Times New Roman" panose="02020603050405020304" pitchFamily="18" charset="0"/>
              </a:rPr>
              <a:t>The point when a stock price begins its rapid growth phase after a period of slow or steady movement. Using concept of local minima found S-curve point.</a:t>
            </a:r>
          </a:p>
          <a:p>
            <a:endParaRPr 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4BF5B11-CBFE-4E7C-9E04-1053756138BF}"/>
              </a:ext>
            </a:extLst>
          </p:cNvPr>
          <p:cNvSpPr txBox="1"/>
          <p:nvPr/>
        </p:nvSpPr>
        <p:spPr>
          <a:xfrm>
            <a:off x="1010931" y="1854377"/>
            <a:ext cx="9775596" cy="1477328"/>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S-Curve for TCS Step by Step:</a:t>
            </a:r>
          </a:p>
          <a:p>
            <a:r>
              <a:rPr lang="en-US" dirty="0">
                <a:latin typeface="Times New Roman" panose="02020603050405020304" pitchFamily="18" charset="0"/>
                <a:cs typeface="Times New Roman" panose="02020603050405020304" pitchFamily="18" charset="0"/>
              </a:rPr>
              <a:t>Find Yearly Average Prices Since Listing Year and Plot graph representing data.</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26E8988-680E-4A6E-ABD4-4F0D1ACD5EB2}"/>
              </a:ext>
            </a:extLst>
          </p:cNvPr>
          <p:cNvPicPr>
            <a:picLocks noChangeAspect="1"/>
          </p:cNvPicPr>
          <p:nvPr/>
        </p:nvPicPr>
        <p:blipFill>
          <a:blip r:embed="rId2"/>
          <a:stretch>
            <a:fillRect/>
          </a:stretch>
        </p:blipFill>
        <p:spPr>
          <a:xfrm>
            <a:off x="5152288" y="2856722"/>
            <a:ext cx="6492803" cy="3551228"/>
          </a:xfrm>
          <a:prstGeom prst="rect">
            <a:avLst/>
          </a:prstGeom>
          <a:ln>
            <a:solidFill>
              <a:schemeClr val="tx1"/>
            </a:solidFill>
          </a:ln>
        </p:spPr>
      </p:pic>
      <p:pic>
        <p:nvPicPr>
          <p:cNvPr id="7" name="Picture 6">
            <a:extLst>
              <a:ext uri="{FF2B5EF4-FFF2-40B4-BE49-F238E27FC236}">
                <a16:creationId xmlns:a16="http://schemas.microsoft.com/office/drawing/2014/main" id="{16604A27-E43E-4571-9605-F0D55C228310}"/>
              </a:ext>
            </a:extLst>
          </p:cNvPr>
          <p:cNvPicPr>
            <a:picLocks noChangeAspect="1"/>
          </p:cNvPicPr>
          <p:nvPr/>
        </p:nvPicPr>
        <p:blipFill>
          <a:blip r:embed="rId3"/>
          <a:stretch>
            <a:fillRect/>
          </a:stretch>
        </p:blipFill>
        <p:spPr>
          <a:xfrm>
            <a:off x="1869495" y="3018079"/>
            <a:ext cx="2346551" cy="3592507"/>
          </a:xfrm>
          <a:prstGeom prst="rect">
            <a:avLst/>
          </a:prstGeom>
          <a:ln>
            <a:solidFill>
              <a:schemeClr val="tx1"/>
            </a:solidFill>
          </a:ln>
        </p:spPr>
      </p:pic>
    </p:spTree>
    <p:extLst>
      <p:ext uri="{BB962C8B-B14F-4D97-AF65-F5344CB8AC3E}">
        <p14:creationId xmlns:p14="http://schemas.microsoft.com/office/powerpoint/2010/main" val="1257549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C16E0E-6787-4BD7-B8D1-F42D620DB56F}"/>
              </a:ext>
            </a:extLst>
          </p:cNvPr>
          <p:cNvPicPr>
            <a:picLocks noChangeAspect="1"/>
          </p:cNvPicPr>
          <p:nvPr/>
        </p:nvPicPr>
        <p:blipFill>
          <a:blip r:embed="rId2"/>
          <a:stretch>
            <a:fillRect/>
          </a:stretch>
        </p:blipFill>
        <p:spPr>
          <a:xfrm>
            <a:off x="0" y="67740"/>
            <a:ext cx="6147628" cy="3088920"/>
          </a:xfrm>
          <a:prstGeom prst="rect">
            <a:avLst/>
          </a:prstGeom>
          <a:ln>
            <a:solidFill>
              <a:schemeClr val="tx1"/>
            </a:solidFill>
          </a:ln>
        </p:spPr>
      </p:pic>
      <p:pic>
        <p:nvPicPr>
          <p:cNvPr id="5" name="Picture 4">
            <a:extLst>
              <a:ext uri="{FF2B5EF4-FFF2-40B4-BE49-F238E27FC236}">
                <a16:creationId xmlns:a16="http://schemas.microsoft.com/office/drawing/2014/main" id="{3693E4DC-2AE0-40CE-A236-7C4B64DC406D}"/>
              </a:ext>
            </a:extLst>
          </p:cNvPr>
          <p:cNvPicPr>
            <a:picLocks noChangeAspect="1"/>
          </p:cNvPicPr>
          <p:nvPr/>
        </p:nvPicPr>
        <p:blipFill>
          <a:blip r:embed="rId3"/>
          <a:stretch>
            <a:fillRect/>
          </a:stretch>
        </p:blipFill>
        <p:spPr>
          <a:xfrm>
            <a:off x="0" y="3156660"/>
            <a:ext cx="6147628" cy="3701340"/>
          </a:xfrm>
          <a:prstGeom prst="rect">
            <a:avLst/>
          </a:prstGeom>
          <a:ln>
            <a:solidFill>
              <a:schemeClr val="tx1"/>
            </a:solidFill>
          </a:ln>
        </p:spPr>
      </p:pic>
      <p:sp>
        <p:nvSpPr>
          <p:cNvPr id="4" name="TextBox 3">
            <a:extLst>
              <a:ext uri="{FF2B5EF4-FFF2-40B4-BE49-F238E27FC236}">
                <a16:creationId xmlns:a16="http://schemas.microsoft.com/office/drawing/2014/main" id="{5A15E23B-591D-43C9-9264-B8B55876FAD4}"/>
              </a:ext>
            </a:extLst>
          </p:cNvPr>
          <p:cNvSpPr txBox="1"/>
          <p:nvPr/>
        </p:nvSpPr>
        <p:spPr>
          <a:xfrm>
            <a:off x="6768445" y="480767"/>
            <a:ext cx="4081807"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Identified Local Maxima(Resistance) and</a:t>
            </a:r>
          </a:p>
          <a:p>
            <a:r>
              <a:rPr lang="en-US" dirty="0">
                <a:latin typeface="Times New Roman" panose="02020603050405020304" pitchFamily="18" charset="0"/>
                <a:cs typeface="Times New Roman" panose="02020603050405020304" pitchFamily="18" charset="0"/>
              </a:rPr>
              <a:t>Local Minima(Support) Points</a:t>
            </a:r>
            <a:endParaRPr lang="en-IN"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1A10044-69C9-4FBB-9F26-2E5E788B4B14}"/>
              </a:ext>
            </a:extLst>
          </p:cNvPr>
          <p:cNvSpPr txBox="1"/>
          <p:nvPr/>
        </p:nvSpPr>
        <p:spPr>
          <a:xfrm>
            <a:off x="6994689" y="3864990"/>
            <a:ext cx="3535051" cy="2585323"/>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If local minima is followed by a 10% rise next year and for next three years it continue to rise that point was identified as S-curve start point/year.</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In case of TCS.NS the S-curve was identified in year 2008 for Yearly Avg. Price Rs. 147.0</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0484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1C8139B-7F5B-42DE-A528-0733170A7CEA}"/>
              </a:ext>
            </a:extLst>
          </p:cNvPr>
          <p:cNvSpPr txBox="1"/>
          <p:nvPr/>
        </p:nvSpPr>
        <p:spPr>
          <a:xfrm>
            <a:off x="235670" y="395926"/>
            <a:ext cx="11956330" cy="3970318"/>
          </a:xfrm>
          <a:prstGeom prst="rect">
            <a:avLst/>
          </a:prstGeom>
          <a:noFill/>
        </p:spPr>
        <p:txBody>
          <a:bodyPr wrap="square" numCol="1" rtlCol="0">
            <a:spAutoFit/>
          </a:bodyPr>
          <a:lstStyle/>
          <a:p>
            <a:r>
              <a:rPr lang="en-US" b="1" dirty="0">
                <a:latin typeface="Times New Roman" panose="02020603050405020304" pitchFamily="18" charset="0"/>
                <a:cs typeface="Times New Roman" panose="02020603050405020304" pitchFamily="18" charset="0"/>
              </a:rPr>
              <a:t>Task Overview:</a:t>
            </a:r>
          </a:p>
          <a:p>
            <a:r>
              <a:rPr lang="en-US" b="1" dirty="0">
                <a:latin typeface="Times New Roman" panose="02020603050405020304" pitchFamily="18" charset="0"/>
                <a:cs typeface="Times New Roman" panose="02020603050405020304" pitchFamily="18" charset="0"/>
              </a:rPr>
              <a:t>Objective: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Find the S-Curve Start for companies listed before 2020.</a:t>
            </a:r>
          </a:p>
          <a:p>
            <a:r>
              <a:rPr lang="en-US" dirty="0">
                <a:latin typeface="Times New Roman" panose="02020603050405020304" pitchFamily="18" charset="0"/>
                <a:cs typeface="Times New Roman" panose="02020603050405020304" pitchFamily="18" charset="0"/>
              </a:rPr>
              <a:t>Train an LSTM model on this historical data.</a:t>
            </a:r>
          </a:p>
          <a:p>
            <a:r>
              <a:rPr lang="en-US" dirty="0">
                <a:latin typeface="Times New Roman" panose="02020603050405020304" pitchFamily="18" charset="0"/>
                <a:cs typeface="Times New Roman" panose="02020603050405020304" pitchFamily="18" charset="0"/>
              </a:rPr>
              <a:t>Use the trained model to predict S-Curve Start for companies listed after 2020.</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Methodology:</a:t>
            </a:r>
          </a:p>
          <a:p>
            <a:r>
              <a:rPr lang="en-US" dirty="0">
                <a:latin typeface="Times New Roman" panose="02020603050405020304" pitchFamily="18" charset="0"/>
                <a:cs typeface="Times New Roman" panose="02020603050405020304" pitchFamily="18" charset="0"/>
              </a:rPr>
              <a:t>Data Preparation:</a:t>
            </a:r>
          </a:p>
          <a:p>
            <a:r>
              <a:rPr lang="en-US" dirty="0">
                <a:latin typeface="Times New Roman" panose="02020603050405020304" pitchFamily="18" charset="0"/>
                <a:cs typeface="Times New Roman" panose="02020603050405020304" pitchFamily="18" charset="0"/>
              </a:rPr>
              <a:t>Separated stocks into two groups:</a:t>
            </a:r>
          </a:p>
          <a:p>
            <a:r>
              <a:rPr lang="en-US" dirty="0">
                <a:latin typeface="Times New Roman" panose="02020603050405020304" pitchFamily="18" charset="0"/>
                <a:cs typeface="Times New Roman" panose="02020603050405020304" pitchFamily="18" charset="0"/>
              </a:rPr>
              <a:t>Pre-2020 listed companies (for training)</a:t>
            </a:r>
          </a:p>
          <a:p>
            <a:r>
              <a:rPr lang="en-US" dirty="0">
                <a:latin typeface="Times New Roman" panose="02020603050405020304" pitchFamily="18" charset="0"/>
                <a:cs typeface="Times New Roman" panose="02020603050405020304" pitchFamily="18" charset="0"/>
              </a:rPr>
              <a:t>Post-2020 listed companies (for prediction)</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07AF96FF-1DC0-4357-B020-2640145128A9}"/>
              </a:ext>
            </a:extLst>
          </p:cNvPr>
          <p:cNvPicPr>
            <a:picLocks noChangeAspect="1"/>
          </p:cNvPicPr>
          <p:nvPr/>
        </p:nvPicPr>
        <p:blipFill>
          <a:blip r:embed="rId2"/>
          <a:stretch>
            <a:fillRect/>
          </a:stretch>
        </p:blipFill>
        <p:spPr>
          <a:xfrm>
            <a:off x="9666804" y="2854693"/>
            <a:ext cx="2392592" cy="3970318"/>
          </a:xfrm>
          <a:prstGeom prst="rect">
            <a:avLst/>
          </a:prstGeom>
          <a:ln>
            <a:solidFill>
              <a:schemeClr val="tx1"/>
            </a:solidFill>
          </a:ln>
        </p:spPr>
      </p:pic>
      <p:pic>
        <p:nvPicPr>
          <p:cNvPr id="5" name="Picture 4">
            <a:extLst>
              <a:ext uri="{FF2B5EF4-FFF2-40B4-BE49-F238E27FC236}">
                <a16:creationId xmlns:a16="http://schemas.microsoft.com/office/drawing/2014/main" id="{AFB99E56-2187-42A1-9ABC-E254B46DDC7D}"/>
              </a:ext>
            </a:extLst>
          </p:cNvPr>
          <p:cNvPicPr>
            <a:picLocks noChangeAspect="1"/>
          </p:cNvPicPr>
          <p:nvPr/>
        </p:nvPicPr>
        <p:blipFill>
          <a:blip r:embed="rId3"/>
          <a:stretch>
            <a:fillRect/>
          </a:stretch>
        </p:blipFill>
        <p:spPr>
          <a:xfrm>
            <a:off x="6251542" y="2854693"/>
            <a:ext cx="2392593" cy="3902056"/>
          </a:xfrm>
          <a:prstGeom prst="rect">
            <a:avLst/>
          </a:prstGeom>
          <a:ln>
            <a:solidFill>
              <a:schemeClr val="tx1"/>
            </a:solidFill>
          </a:ln>
        </p:spPr>
      </p:pic>
    </p:spTree>
    <p:extLst>
      <p:ext uri="{BB962C8B-B14F-4D97-AF65-F5344CB8AC3E}">
        <p14:creationId xmlns:p14="http://schemas.microsoft.com/office/powerpoint/2010/main" val="4052953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B9F77E-14B9-4029-A6AD-9A524632F942}"/>
              </a:ext>
            </a:extLst>
          </p:cNvPr>
          <p:cNvSpPr txBox="1"/>
          <p:nvPr/>
        </p:nvSpPr>
        <p:spPr>
          <a:xfrm>
            <a:off x="603315" y="593889"/>
            <a:ext cx="10567448" cy="4247317"/>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Problems faced:</a:t>
            </a:r>
          </a:p>
          <a:p>
            <a:r>
              <a:rPr lang="en-US" dirty="0">
                <a:latin typeface="Times New Roman" panose="02020603050405020304" pitchFamily="18" charset="0"/>
                <a:cs typeface="Times New Roman" panose="02020603050405020304" pitchFamily="18" charset="0"/>
              </a:rPr>
              <a:t>Data Collection Strategy:</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Initially, I used the `</a:t>
            </a:r>
            <a:r>
              <a:rPr lang="en-US" dirty="0" err="1">
                <a:latin typeface="Times New Roman" panose="02020603050405020304" pitchFamily="18" charset="0"/>
                <a:cs typeface="Times New Roman" panose="02020603050405020304" pitchFamily="18" charset="0"/>
              </a:rPr>
              <a:t>yfinance</a:t>
            </a:r>
            <a:r>
              <a:rPr lang="en-US" dirty="0">
                <a:latin typeface="Times New Roman" panose="02020603050405020304" pitchFamily="18" charset="0"/>
                <a:cs typeface="Times New Roman" panose="02020603050405020304" pitchFamily="18" charset="0"/>
              </a:rPr>
              <a:t>` Python library to collect historical stock data starting from the listing date.</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However, one major limitation of </a:t>
            </a:r>
            <a:r>
              <a:rPr lang="en-US" dirty="0" err="1">
                <a:latin typeface="Times New Roman" panose="02020603050405020304" pitchFamily="18" charset="0"/>
                <a:cs typeface="Times New Roman" panose="02020603050405020304" pitchFamily="18" charset="0"/>
              </a:rPr>
              <a:t>yfinance</a:t>
            </a:r>
            <a:r>
              <a:rPr lang="en-US" dirty="0">
                <a:latin typeface="Times New Roman" panose="02020603050405020304" pitchFamily="18" charset="0"/>
                <a:cs typeface="Times New Roman" panose="02020603050405020304" pitchFamily="18" charset="0"/>
              </a:rPr>
              <a:t> is that it does not provide the IPO/listing year directly.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As a result, it sometimes includes pre-IPO or historical backfilled data, which can negatively impact model accuracy.</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Solution Implemented:</a:t>
            </a:r>
          </a:p>
          <a:p>
            <a:r>
              <a:rPr lang="en-US" dirty="0">
                <a:latin typeface="Times New Roman" panose="02020603050405020304" pitchFamily="18" charset="0"/>
                <a:cs typeface="Times New Roman" panose="02020603050405020304" pitchFamily="18" charset="0"/>
              </a:rPr>
              <a:t>To address this issue:</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I used the NSE (National Stock Exchange) website to obtain the official listing (IPO) dates of each stock.</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I then created a filtered stock list with correct IPO dates.</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Finally, I used `</a:t>
            </a:r>
            <a:r>
              <a:rPr lang="en-US" dirty="0" err="1">
                <a:latin typeface="Times New Roman" panose="02020603050405020304" pitchFamily="18" charset="0"/>
                <a:cs typeface="Times New Roman" panose="02020603050405020304" pitchFamily="18" charset="0"/>
              </a:rPr>
              <a:t>yfinance</a:t>
            </a:r>
            <a:r>
              <a:rPr lang="en-US" dirty="0">
                <a:latin typeface="Times New Roman" panose="02020603050405020304" pitchFamily="18" charset="0"/>
                <a:cs typeface="Times New Roman" panose="02020603050405020304" pitchFamily="18" charset="0"/>
              </a:rPr>
              <a:t>` again, but this time to download data starting only from the verified IPO date for each stock.</a:t>
            </a:r>
          </a:p>
          <a:p>
            <a:endParaRPr 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98098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02C540-AEC2-4449-A89D-9C6F0AC04CF6}"/>
              </a:ext>
            </a:extLst>
          </p:cNvPr>
          <p:cNvSpPr txBox="1"/>
          <p:nvPr/>
        </p:nvSpPr>
        <p:spPr>
          <a:xfrm>
            <a:off x="103695" y="216816"/>
            <a:ext cx="12088305" cy="5909310"/>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LSTM Model Workflow: From Data to Prediction</a:t>
            </a:r>
          </a:p>
          <a:p>
            <a:endParaRPr lang="en-IN"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1. Data Collection</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 Collected stock price data using `</a:t>
            </a:r>
            <a:r>
              <a:rPr lang="en-IN" dirty="0" err="1">
                <a:latin typeface="Times New Roman" panose="02020603050405020304" pitchFamily="18" charset="0"/>
                <a:cs typeface="Times New Roman" panose="02020603050405020304" pitchFamily="18" charset="0"/>
              </a:rPr>
              <a:t>yfinance</a:t>
            </a:r>
            <a:r>
              <a:rPr lang="en-IN"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 Verified IPO/listing dates using NSE website to avoid pre-IPO data.</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 Gathered yearly average prices and additional features (e.g., volatility, sector).</a:t>
            </a:r>
          </a:p>
          <a:p>
            <a:r>
              <a:rPr lang="en-IN" b="1" dirty="0">
                <a:latin typeface="Times New Roman" panose="02020603050405020304" pitchFamily="18" charset="0"/>
                <a:cs typeface="Times New Roman" panose="02020603050405020304" pitchFamily="18" charset="0"/>
              </a:rPr>
              <a:t>2. Data Cleaning &amp; Preparation</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 Removed missing values or outliers.</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 Ensured all stocks have enough historical years (e.g., ≥ 5 years).</a:t>
            </a:r>
          </a:p>
          <a:p>
            <a:r>
              <a:rPr lang="en-IN" b="1" dirty="0">
                <a:latin typeface="Times New Roman" panose="02020603050405020304" pitchFamily="18" charset="0"/>
                <a:cs typeface="Times New Roman" panose="02020603050405020304" pitchFamily="18" charset="0"/>
              </a:rPr>
              <a:t>3. Normalization</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 Applied </a:t>
            </a:r>
            <a:r>
              <a:rPr lang="en-IN" dirty="0" err="1">
                <a:latin typeface="Times New Roman" panose="02020603050405020304" pitchFamily="18" charset="0"/>
                <a:cs typeface="Times New Roman" panose="02020603050405020304" pitchFamily="18" charset="0"/>
              </a:rPr>
              <a:t>MinMaxScaler</a:t>
            </a:r>
            <a:r>
              <a:rPr lang="en-IN" dirty="0">
                <a:latin typeface="Times New Roman" panose="02020603050405020304" pitchFamily="18" charset="0"/>
                <a:cs typeface="Times New Roman" panose="02020603050405020304" pitchFamily="18" charset="0"/>
              </a:rPr>
              <a:t> to scale features between 0 and 1.</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 Normalization was done stock-by-stock to preserve internal trends.</a:t>
            </a:r>
          </a:p>
          <a:p>
            <a:r>
              <a:rPr lang="en-IN" b="1" dirty="0">
                <a:latin typeface="Times New Roman" panose="02020603050405020304" pitchFamily="18" charset="0"/>
                <a:cs typeface="Times New Roman" panose="02020603050405020304" pitchFamily="18" charset="0"/>
              </a:rPr>
              <a:t>4. Sequence Creation</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 Used sliding windows to create sequences (e.g., 5-year chunks).</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 Each sequence represents a short history of a stock.</a:t>
            </a:r>
          </a:p>
          <a:p>
            <a:r>
              <a:rPr lang="en-IN" b="1" dirty="0">
                <a:latin typeface="Times New Roman" panose="02020603050405020304" pitchFamily="18" charset="0"/>
                <a:cs typeface="Times New Roman" panose="02020603050405020304" pitchFamily="18" charset="0"/>
              </a:rPr>
              <a:t>5. Input Shape for Model</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 Input data formatted as:</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  (samples, timesteps, features)  e.g., (3000, 5, 4)</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 Each sample is a 5-year sequence of stock features.</a:t>
            </a: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480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BB4404-8A05-4EC6-840C-D2E0CAAF5FBD}"/>
              </a:ext>
            </a:extLst>
          </p:cNvPr>
          <p:cNvSpPr txBox="1"/>
          <p:nvPr/>
        </p:nvSpPr>
        <p:spPr>
          <a:xfrm>
            <a:off x="681087" y="231604"/>
            <a:ext cx="6094428" cy="5909310"/>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6. Model Architecture</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 Two LSTM layers to extract temporal patterns.</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 Dropout layers to prevent overfitting.</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 Two Dense heads:</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price_output</a:t>
            </a:r>
            <a:r>
              <a:rPr lang="en-IN" dirty="0">
                <a:latin typeface="Times New Roman" panose="02020603050405020304" pitchFamily="18" charset="0"/>
                <a:cs typeface="Times New Roman" panose="02020603050405020304" pitchFamily="18" charset="0"/>
              </a:rPr>
              <a:t>`: Predicts S-Curve Start Price</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year_output</a:t>
            </a:r>
            <a:r>
              <a:rPr lang="en-IN" dirty="0">
                <a:latin typeface="Times New Roman" panose="02020603050405020304" pitchFamily="18" charset="0"/>
                <a:cs typeface="Times New Roman" panose="02020603050405020304" pitchFamily="18" charset="0"/>
              </a:rPr>
              <a:t>`: Predicts Years to S-Curve Start</a:t>
            </a:r>
          </a:p>
          <a:p>
            <a:r>
              <a:rPr lang="en-IN" b="1" dirty="0">
                <a:latin typeface="Times New Roman" panose="02020603050405020304" pitchFamily="18" charset="0"/>
                <a:cs typeface="Times New Roman" panose="02020603050405020304" pitchFamily="18" charset="0"/>
              </a:rPr>
              <a:t>7. Model Compilation</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 Loss: Mean Squared Error (MSE) for both outputs.</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 Metrics: Mean Absolute Error (MAE).</a:t>
            </a:r>
          </a:p>
          <a:p>
            <a:r>
              <a:rPr lang="en-IN" b="1" dirty="0">
                <a:latin typeface="Times New Roman" panose="02020603050405020304" pitchFamily="18" charset="0"/>
                <a:cs typeface="Times New Roman" panose="02020603050405020304" pitchFamily="18" charset="0"/>
              </a:rPr>
              <a:t> 8. Model Training</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 Trained using pre-2020 stock data with known S-Curve points.</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 Used `</a:t>
            </a:r>
            <a:r>
              <a:rPr lang="en-IN" dirty="0" err="1">
                <a:latin typeface="Times New Roman" panose="02020603050405020304" pitchFamily="18" charset="0"/>
                <a:cs typeface="Times New Roman" panose="02020603050405020304" pitchFamily="18" charset="0"/>
              </a:rPr>
              <a:t>model.fit</a:t>
            </a:r>
            <a:r>
              <a:rPr lang="en-IN" dirty="0">
                <a:latin typeface="Times New Roman" panose="02020603050405020304" pitchFamily="18" charset="0"/>
                <a:cs typeface="Times New Roman" panose="02020603050405020304" pitchFamily="18" charset="0"/>
              </a:rPr>
              <a:t>()` with proper batch size and epochs.</a:t>
            </a:r>
          </a:p>
          <a:p>
            <a:r>
              <a:rPr lang="en-IN" b="1" dirty="0">
                <a:latin typeface="Times New Roman" panose="02020603050405020304" pitchFamily="18" charset="0"/>
                <a:cs typeface="Times New Roman" panose="02020603050405020304" pitchFamily="18" charset="0"/>
              </a:rPr>
              <a:t>9. Prediction Phase</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 Used post-2020 stock sequences as input.</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 Model predicted:</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  - When the S-Curve is likely to begin.</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  - What the price might be at that point.</a:t>
            </a:r>
          </a:p>
          <a:p>
            <a:r>
              <a:rPr lang="en-IN" b="1" dirty="0">
                <a:latin typeface="Times New Roman" panose="02020603050405020304" pitchFamily="18" charset="0"/>
                <a:cs typeface="Times New Roman" panose="02020603050405020304" pitchFamily="18" charset="0"/>
              </a:rPr>
              <a:t>10. Result Analysis</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 Compared predicted values to real trends.</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 Performed sector-wise grouping  for further insight.</a:t>
            </a:r>
          </a:p>
        </p:txBody>
      </p:sp>
    </p:spTree>
    <p:extLst>
      <p:ext uri="{BB962C8B-B14F-4D97-AF65-F5344CB8AC3E}">
        <p14:creationId xmlns:p14="http://schemas.microsoft.com/office/powerpoint/2010/main" val="1577234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FE8D17-5C43-4AD3-B4B6-E8E08881ED99}"/>
              </a:ext>
            </a:extLst>
          </p:cNvPr>
          <p:cNvSpPr txBox="1"/>
          <p:nvPr/>
        </p:nvSpPr>
        <p:spPr>
          <a:xfrm>
            <a:off x="527901" y="0"/>
            <a:ext cx="11598111" cy="4278094"/>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RNN: Recurrent Neural Network</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RNN works on principle of saving the output layer and feeding this back to the input in order to predict the  output of layer.</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RNN works on sequential data.</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Problems with RNN:</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Exploding and vanishing gradient problems during backpropagation.</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Gradients are those values which to update neural networks weights.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Vanishing gradient is a big problem in deep neural networks.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It vanishes or explodes quickly in earlier layers and this makes RNN unable to hold information of longer sequence. and thus RNN becomes short-term memory.</a:t>
            </a:r>
          </a:p>
          <a:p>
            <a:pPr marL="342900" indent="-342900">
              <a:buFont typeface="+mj-lt"/>
              <a:buAutoNum type="arabicPeriod"/>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problems in RNN can be solved using LSTM.</a:t>
            </a:r>
          </a:p>
        </p:txBody>
      </p:sp>
      <p:pic>
        <p:nvPicPr>
          <p:cNvPr id="6" name="Picture 5">
            <a:extLst>
              <a:ext uri="{FF2B5EF4-FFF2-40B4-BE49-F238E27FC236}">
                <a16:creationId xmlns:a16="http://schemas.microsoft.com/office/drawing/2014/main" id="{439557DC-DA16-463B-8F82-5B9751B9C6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0668" y="3111810"/>
            <a:ext cx="6611332" cy="3746190"/>
          </a:xfrm>
          <a:prstGeom prst="rect">
            <a:avLst/>
          </a:prstGeom>
          <a:ln>
            <a:solidFill>
              <a:schemeClr val="tx1"/>
            </a:solidFill>
          </a:ln>
        </p:spPr>
      </p:pic>
    </p:spTree>
    <p:extLst>
      <p:ext uri="{BB962C8B-B14F-4D97-AF65-F5344CB8AC3E}">
        <p14:creationId xmlns:p14="http://schemas.microsoft.com/office/powerpoint/2010/main" val="23853550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30BF62-BA17-4AB8-B0AE-A7710D3710B9}"/>
              </a:ext>
            </a:extLst>
          </p:cNvPr>
          <p:cNvSpPr txBox="1"/>
          <p:nvPr/>
        </p:nvSpPr>
        <p:spPr>
          <a:xfrm>
            <a:off x="480767" y="199702"/>
            <a:ext cx="10444899" cy="5632311"/>
          </a:xfrm>
          <a:prstGeom prst="rect">
            <a:avLst/>
          </a:prstGeom>
          <a:noFill/>
        </p:spPr>
        <p:txBody>
          <a:bodyPr wrap="square">
            <a:spAutoFit/>
          </a:bodyPr>
          <a:lstStyle/>
          <a:p>
            <a:r>
              <a:rPr lang="en-US" sz="1800" b="1" dirty="0">
                <a:latin typeface="Times New Roman" panose="02020603050405020304" pitchFamily="18" charset="0"/>
                <a:cs typeface="Times New Roman" panose="02020603050405020304" pitchFamily="18" charset="0"/>
              </a:rPr>
              <a:t>Method 1 : S-Curve Start Detection</a:t>
            </a:r>
          </a:p>
          <a:p>
            <a:endParaRPr lang="en-US" sz="18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Applied the concept of maxima and minima to historical stock price data.</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Specifically focused on identifying local minima — points where the stock price was lower than its immediate neighbors, indicating a potential bottom.</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From each local minimum, we checked for a price increase of at least 10% in the following period.</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If this condition was met, that point was marked as the S-Curve Start, signaling the beginning of a significant upward trend.</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These identified S-Curve Start points were labeled for all pre-2020 companies, forming the training dataset for the LSTM model.</a:t>
            </a:r>
          </a:p>
          <a:p>
            <a:endParaRPr lang="en-US" sz="1800"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Model Training:</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Trained an LSTM model using the labeled pre-2020 data.</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The model learned patterns leading up to the S-Curve Start.</a:t>
            </a:r>
          </a:p>
          <a:p>
            <a:endParaRPr lang="en-US" sz="1800"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Prediction Phase:</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Provided post-2020 stock data to the trained LSTM model.</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The model predicted the S-Curve Start points for post-2020 companies.</a:t>
            </a:r>
          </a:p>
          <a:p>
            <a:endParaRPr lang="en-US"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2298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F73DBC-9831-4475-A19E-03A1C2C4496D}"/>
              </a:ext>
            </a:extLst>
          </p:cNvPr>
          <p:cNvPicPr>
            <a:picLocks noChangeAspect="1"/>
          </p:cNvPicPr>
          <p:nvPr/>
        </p:nvPicPr>
        <p:blipFill>
          <a:blip r:embed="rId2"/>
          <a:stretch>
            <a:fillRect/>
          </a:stretch>
        </p:blipFill>
        <p:spPr>
          <a:xfrm>
            <a:off x="788598" y="742533"/>
            <a:ext cx="4694327" cy="4991533"/>
          </a:xfrm>
          <a:prstGeom prst="rect">
            <a:avLst/>
          </a:prstGeom>
          <a:ln>
            <a:solidFill>
              <a:schemeClr val="tx1"/>
            </a:solidFill>
          </a:ln>
        </p:spPr>
      </p:pic>
      <p:pic>
        <p:nvPicPr>
          <p:cNvPr id="5" name="Picture 4">
            <a:extLst>
              <a:ext uri="{FF2B5EF4-FFF2-40B4-BE49-F238E27FC236}">
                <a16:creationId xmlns:a16="http://schemas.microsoft.com/office/drawing/2014/main" id="{D121AF71-FB52-46C7-A728-5B36664B6BA8}"/>
              </a:ext>
            </a:extLst>
          </p:cNvPr>
          <p:cNvPicPr>
            <a:picLocks noChangeAspect="1"/>
          </p:cNvPicPr>
          <p:nvPr/>
        </p:nvPicPr>
        <p:blipFill>
          <a:blip r:embed="rId3"/>
          <a:stretch>
            <a:fillRect/>
          </a:stretch>
        </p:blipFill>
        <p:spPr>
          <a:xfrm>
            <a:off x="7984172" y="742533"/>
            <a:ext cx="2872989" cy="4968671"/>
          </a:xfrm>
          <a:prstGeom prst="rect">
            <a:avLst/>
          </a:prstGeom>
          <a:ln>
            <a:solidFill>
              <a:schemeClr val="tx1"/>
            </a:solidFill>
          </a:ln>
        </p:spPr>
      </p:pic>
      <p:sp>
        <p:nvSpPr>
          <p:cNvPr id="6" name="TextBox 5">
            <a:extLst>
              <a:ext uri="{FF2B5EF4-FFF2-40B4-BE49-F238E27FC236}">
                <a16:creationId xmlns:a16="http://schemas.microsoft.com/office/drawing/2014/main" id="{B2C28EB3-3943-449A-A8AD-34811210C46F}"/>
              </a:ext>
            </a:extLst>
          </p:cNvPr>
          <p:cNvSpPr txBox="1"/>
          <p:nvPr/>
        </p:nvSpPr>
        <p:spPr>
          <a:xfrm>
            <a:off x="1894788" y="373201"/>
            <a:ext cx="384613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Pre-2020 Stocks</a:t>
            </a:r>
            <a:endParaRPr lang="en-IN"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F3847C9-2166-4E0E-B948-A490E098D361}"/>
              </a:ext>
            </a:extLst>
          </p:cNvPr>
          <p:cNvSpPr txBox="1"/>
          <p:nvPr/>
        </p:nvSpPr>
        <p:spPr>
          <a:xfrm>
            <a:off x="8242171" y="373201"/>
            <a:ext cx="350048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Post-2020 Stocks</a:t>
            </a:r>
            <a:endParaRPr lang="en-IN"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EC96DBFF-BA1F-4440-B032-F03998D1E4AC}"/>
              </a:ext>
            </a:extLst>
          </p:cNvPr>
          <p:cNvSpPr txBox="1"/>
          <p:nvPr/>
        </p:nvSpPr>
        <p:spPr>
          <a:xfrm>
            <a:off x="7654564" y="5901904"/>
            <a:ext cx="3667027"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Mostly the predicted values were 0, 1. or similar regardless of actual expected range.</a:t>
            </a:r>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49A4EE2-CC15-4534-BB70-EFF7BCB9C676}"/>
              </a:ext>
            </a:extLst>
          </p:cNvPr>
          <p:cNvSpPr txBox="1"/>
          <p:nvPr/>
        </p:nvSpPr>
        <p:spPr>
          <a:xfrm>
            <a:off x="788598" y="5924766"/>
            <a:ext cx="4524866"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values showed too much variation like either too low or too high.</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3715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07237D-C140-4129-966B-63CC6AC3ECE2}"/>
              </a:ext>
            </a:extLst>
          </p:cNvPr>
          <p:cNvSpPr txBox="1"/>
          <p:nvPr/>
        </p:nvSpPr>
        <p:spPr>
          <a:xfrm>
            <a:off x="556181" y="395926"/>
            <a:ext cx="9577633" cy="563231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Method 2: </a:t>
            </a:r>
            <a:r>
              <a:rPr lang="en-US" sz="1800" b="1" dirty="0">
                <a:latin typeface="Times New Roman" panose="02020603050405020304" pitchFamily="18" charset="0"/>
                <a:cs typeface="Times New Roman" panose="02020603050405020304" pitchFamily="18" charset="0"/>
              </a:rPr>
              <a:t> Global Minima-Based S-Curve Start Detection</a:t>
            </a:r>
          </a:p>
          <a:p>
            <a:endParaRPr lang="en-US" sz="18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Analyzed historical stock price data using the concepts of maxima and minima.</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For each stock, the global minimum(the lowest price point after listing) was identified.</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Special care was taken to ensure the global minimum was not the listing price itself, since in some cases, the stock lists at its lowest price.</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To address this, the lowest price greater than the listing price was selected as the global minimum.</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If the global minimum was followed by a significant upward trend, this point was marked as the S-Curve Start.</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These S-Curve Start points were then labeled for all pre-2020 companies, creating the training dataset for the LSTM model.</a:t>
            </a:r>
          </a:p>
          <a:p>
            <a:endParaRPr lang="en-US" sz="1800"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Model Training:</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Trained an LSTM model using the labeled pre-2020 data.</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The model learned patterns leading up to the S-Curve Start.</a:t>
            </a:r>
          </a:p>
          <a:p>
            <a:endParaRPr lang="en-US" sz="1800"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Prediction Phase:</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Provided post-2020 stock data to the trained LSTM model.</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The model predicted the S-Curve Start points for post-2020 companies.</a:t>
            </a:r>
          </a:p>
          <a:p>
            <a:r>
              <a:rPr lang="en-US"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08069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02049F-5553-47E7-A10F-1216AA41BAE0}"/>
              </a:ext>
            </a:extLst>
          </p:cNvPr>
          <p:cNvPicPr>
            <a:picLocks noChangeAspect="1"/>
          </p:cNvPicPr>
          <p:nvPr/>
        </p:nvPicPr>
        <p:blipFill>
          <a:blip r:embed="rId2"/>
          <a:stretch>
            <a:fillRect/>
          </a:stretch>
        </p:blipFill>
        <p:spPr>
          <a:xfrm>
            <a:off x="1178351" y="948475"/>
            <a:ext cx="4282811" cy="4961050"/>
          </a:xfrm>
          <a:prstGeom prst="rect">
            <a:avLst/>
          </a:prstGeom>
          <a:ln>
            <a:solidFill>
              <a:schemeClr val="tx1"/>
            </a:solidFill>
          </a:ln>
        </p:spPr>
      </p:pic>
      <p:pic>
        <p:nvPicPr>
          <p:cNvPr id="9" name="Picture 8">
            <a:extLst>
              <a:ext uri="{FF2B5EF4-FFF2-40B4-BE49-F238E27FC236}">
                <a16:creationId xmlns:a16="http://schemas.microsoft.com/office/drawing/2014/main" id="{59607F3E-1842-4409-A31B-1E2B19280A5E}"/>
              </a:ext>
            </a:extLst>
          </p:cNvPr>
          <p:cNvPicPr>
            <a:picLocks noChangeAspect="1"/>
          </p:cNvPicPr>
          <p:nvPr/>
        </p:nvPicPr>
        <p:blipFill>
          <a:blip r:embed="rId3"/>
          <a:stretch>
            <a:fillRect/>
          </a:stretch>
        </p:blipFill>
        <p:spPr>
          <a:xfrm>
            <a:off x="8229600" y="948475"/>
            <a:ext cx="2796782" cy="4961050"/>
          </a:xfrm>
          <a:prstGeom prst="rect">
            <a:avLst/>
          </a:prstGeom>
          <a:ln>
            <a:solidFill>
              <a:schemeClr val="tx1"/>
            </a:solidFill>
          </a:ln>
        </p:spPr>
      </p:pic>
      <p:sp>
        <p:nvSpPr>
          <p:cNvPr id="10" name="TextBox 9">
            <a:extLst>
              <a:ext uri="{FF2B5EF4-FFF2-40B4-BE49-F238E27FC236}">
                <a16:creationId xmlns:a16="http://schemas.microsoft.com/office/drawing/2014/main" id="{B1A2D7C8-11D7-4874-A2BC-39B9D8E57506}"/>
              </a:ext>
            </a:extLst>
          </p:cNvPr>
          <p:cNvSpPr txBox="1"/>
          <p:nvPr/>
        </p:nvSpPr>
        <p:spPr>
          <a:xfrm>
            <a:off x="1932496" y="371756"/>
            <a:ext cx="384613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Pre-2020 Stocks</a:t>
            </a:r>
            <a:endParaRPr lang="en-IN"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322952B-389E-4031-BC68-0243BAE0E8FE}"/>
              </a:ext>
            </a:extLst>
          </p:cNvPr>
          <p:cNvSpPr txBox="1"/>
          <p:nvPr/>
        </p:nvSpPr>
        <p:spPr>
          <a:xfrm>
            <a:off x="8383573" y="400037"/>
            <a:ext cx="350048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Post-2020 Stocks</a:t>
            </a:r>
            <a:endParaRPr lang="en-IN"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02DEA617-55C2-4BF9-8D9B-E71A76D6E332}"/>
              </a:ext>
            </a:extLst>
          </p:cNvPr>
          <p:cNvSpPr txBox="1"/>
          <p:nvPr/>
        </p:nvSpPr>
        <p:spPr>
          <a:xfrm>
            <a:off x="1178351" y="6136849"/>
            <a:ext cx="3949830" cy="646331"/>
          </a:xfrm>
          <a:prstGeom prst="rect">
            <a:avLst/>
          </a:prstGeom>
          <a:noFill/>
        </p:spPr>
        <p:txBody>
          <a:bodyPr wrap="square" rtlCol="0">
            <a:spAutoFit/>
          </a:bodyPr>
          <a:lstStyle/>
          <a:p>
            <a:r>
              <a:rPr lang="en-US" dirty="0"/>
              <a:t>The values somewhat stabilized but not as expected.</a:t>
            </a:r>
            <a:endParaRPr lang="en-IN" dirty="0"/>
          </a:p>
        </p:txBody>
      </p:sp>
      <p:sp>
        <p:nvSpPr>
          <p:cNvPr id="3" name="TextBox 2">
            <a:extLst>
              <a:ext uri="{FF2B5EF4-FFF2-40B4-BE49-F238E27FC236}">
                <a16:creationId xmlns:a16="http://schemas.microsoft.com/office/drawing/2014/main" id="{7253CBE7-97A1-440A-AB87-3B533A530454}"/>
              </a:ext>
            </a:extLst>
          </p:cNvPr>
          <p:cNvSpPr txBox="1"/>
          <p:nvPr/>
        </p:nvSpPr>
        <p:spPr>
          <a:xfrm>
            <a:off x="8229600" y="6099140"/>
            <a:ext cx="2969443"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Still similar results mostly 0, 1 or similar.</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6534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29C023-F4F9-44E6-A107-B4269B4543E7}"/>
              </a:ext>
            </a:extLst>
          </p:cNvPr>
          <p:cNvSpPr txBox="1"/>
          <p:nvPr/>
        </p:nvSpPr>
        <p:spPr>
          <a:xfrm>
            <a:off x="527901" y="367645"/>
            <a:ext cx="12301979" cy="563231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Method 3: Year-on-Year Percentage Growth Analysis</a:t>
            </a:r>
          </a:p>
          <a:p>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Calculated yearly average prices for each stock based on historical data.</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Determined the percentage change in average price from the previous year.</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Analyzed the data using a **5-year rolling window** to identify sustained growth trends.</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Growth within a window was considered sustained if:</a:t>
            </a:r>
          </a:p>
          <a:p>
            <a:pPr marL="857250" lvl="1" indent="-400050">
              <a:buFont typeface="+mj-lt"/>
              <a:buAutoNum type="romanLcPeriod"/>
            </a:pPr>
            <a:r>
              <a:rPr lang="en-US" dirty="0">
                <a:latin typeface="Times New Roman" panose="02020603050405020304" pitchFamily="18" charset="0"/>
                <a:cs typeface="Times New Roman" panose="02020603050405020304" pitchFamily="18" charset="0"/>
              </a:rPr>
              <a:t>The average growth rate across the 5 years was ≥ 15%.</a:t>
            </a:r>
          </a:p>
          <a:p>
            <a:pPr marL="857250" lvl="1" indent="-400050">
              <a:buFont typeface="+mj-lt"/>
              <a:buAutoNum type="romanLcPeriod"/>
            </a:pPr>
            <a:r>
              <a:rPr lang="en-US" dirty="0">
                <a:latin typeface="Times New Roman" panose="02020603050405020304" pitchFamily="18" charset="0"/>
                <a:cs typeface="Times New Roman" panose="02020603050405020304" pitchFamily="18" charset="0"/>
              </a:rPr>
              <a:t>At least 60% of the years within the window showed significant positive growth.</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 The first year in the window meeting these criteria was labeled as the S-Curve Start.</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These identified points were used to label pre-2020 companies, forming part of the training dataset for the LSTM prediction model.</a:t>
            </a:r>
          </a:p>
          <a:p>
            <a:pPr marL="342900" indent="-342900">
              <a:buFont typeface="+mj-lt"/>
              <a:buAutoNum type="arabicPeriod"/>
            </a:pPr>
            <a:endParaRPr lang="en-US"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Model Training:</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Trained an LSTM model using the labeled pre-2020 data.</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The model learned patterns leading up to the S-Curve Start.</a:t>
            </a:r>
          </a:p>
          <a:p>
            <a:endParaRPr lang="en-US" sz="1800"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Prediction Phase:</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Provided post-2020 stock data to the trained LSTM model.</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The model predicted the S-Curve Start points for post-2020 companies.</a:t>
            </a:r>
          </a:p>
          <a:p>
            <a:pPr marL="342900" indent="-342900">
              <a:buFont typeface="+mj-lt"/>
              <a:buAutoNum type="arabicPeriod"/>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9027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F6F066-D349-474C-B06D-A1DE075A7C8C}"/>
              </a:ext>
            </a:extLst>
          </p:cNvPr>
          <p:cNvPicPr>
            <a:picLocks noChangeAspect="1"/>
          </p:cNvPicPr>
          <p:nvPr/>
        </p:nvPicPr>
        <p:blipFill>
          <a:blip r:embed="rId2"/>
          <a:stretch>
            <a:fillRect/>
          </a:stretch>
        </p:blipFill>
        <p:spPr>
          <a:xfrm>
            <a:off x="5872303" y="971337"/>
            <a:ext cx="3015276" cy="4922947"/>
          </a:xfrm>
          <a:prstGeom prst="rect">
            <a:avLst/>
          </a:prstGeom>
          <a:ln>
            <a:solidFill>
              <a:schemeClr val="tx1"/>
            </a:solidFill>
          </a:ln>
        </p:spPr>
      </p:pic>
      <p:pic>
        <p:nvPicPr>
          <p:cNvPr id="5" name="Picture 4">
            <a:extLst>
              <a:ext uri="{FF2B5EF4-FFF2-40B4-BE49-F238E27FC236}">
                <a16:creationId xmlns:a16="http://schemas.microsoft.com/office/drawing/2014/main" id="{810DA11D-DC37-4724-9C5B-652A8AB52E1A}"/>
              </a:ext>
            </a:extLst>
          </p:cNvPr>
          <p:cNvPicPr>
            <a:picLocks noChangeAspect="1"/>
          </p:cNvPicPr>
          <p:nvPr/>
        </p:nvPicPr>
        <p:blipFill>
          <a:blip r:embed="rId3"/>
          <a:stretch>
            <a:fillRect/>
          </a:stretch>
        </p:blipFill>
        <p:spPr>
          <a:xfrm>
            <a:off x="534369" y="971337"/>
            <a:ext cx="4480692" cy="4915326"/>
          </a:xfrm>
          <a:prstGeom prst="rect">
            <a:avLst/>
          </a:prstGeom>
          <a:ln>
            <a:solidFill>
              <a:schemeClr val="tx1"/>
            </a:solidFill>
          </a:ln>
        </p:spPr>
      </p:pic>
      <p:pic>
        <p:nvPicPr>
          <p:cNvPr id="4" name="Picture 3">
            <a:extLst>
              <a:ext uri="{FF2B5EF4-FFF2-40B4-BE49-F238E27FC236}">
                <a16:creationId xmlns:a16="http://schemas.microsoft.com/office/drawing/2014/main" id="{69E8DF4F-4C5C-4B10-865E-034267A5BD1C}"/>
              </a:ext>
            </a:extLst>
          </p:cNvPr>
          <p:cNvPicPr>
            <a:picLocks noChangeAspect="1"/>
          </p:cNvPicPr>
          <p:nvPr/>
        </p:nvPicPr>
        <p:blipFill>
          <a:blip r:embed="rId4"/>
          <a:stretch>
            <a:fillRect/>
          </a:stretch>
        </p:blipFill>
        <p:spPr>
          <a:xfrm>
            <a:off x="9135822" y="971337"/>
            <a:ext cx="2781541" cy="4953429"/>
          </a:xfrm>
          <a:prstGeom prst="rect">
            <a:avLst/>
          </a:prstGeom>
          <a:ln>
            <a:solidFill>
              <a:schemeClr val="tx1"/>
            </a:solidFill>
          </a:ln>
        </p:spPr>
      </p:pic>
      <p:sp>
        <p:nvSpPr>
          <p:cNvPr id="6" name="TextBox 5">
            <a:extLst>
              <a:ext uri="{FF2B5EF4-FFF2-40B4-BE49-F238E27FC236}">
                <a16:creationId xmlns:a16="http://schemas.microsoft.com/office/drawing/2014/main" id="{F92F5CEC-DFE3-4EEB-8E8E-9F5C57455E6E}"/>
              </a:ext>
            </a:extLst>
          </p:cNvPr>
          <p:cNvSpPr txBox="1"/>
          <p:nvPr/>
        </p:nvSpPr>
        <p:spPr>
          <a:xfrm>
            <a:off x="1640264" y="513295"/>
            <a:ext cx="384613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Pre-2020 Stocks</a:t>
            </a:r>
            <a:endParaRPr lang="en-IN"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E514E465-9F8C-415F-9EBE-0D0BEF97C775}"/>
              </a:ext>
            </a:extLst>
          </p:cNvPr>
          <p:cNvSpPr txBox="1"/>
          <p:nvPr/>
        </p:nvSpPr>
        <p:spPr>
          <a:xfrm>
            <a:off x="8195038" y="513295"/>
            <a:ext cx="350048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Post-2020 Stocks</a:t>
            </a:r>
            <a:endParaRPr lang="en-IN"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5EEEB6AF-0FB6-46B7-8669-F4594D0681F2}"/>
              </a:ext>
            </a:extLst>
          </p:cNvPr>
          <p:cNvSpPr txBox="1"/>
          <p:nvPr/>
        </p:nvSpPr>
        <p:spPr>
          <a:xfrm>
            <a:off x="688157" y="6254705"/>
            <a:ext cx="3601039" cy="646331"/>
          </a:xfrm>
          <a:prstGeom prst="rect">
            <a:avLst/>
          </a:prstGeom>
          <a:noFill/>
        </p:spPr>
        <p:txBody>
          <a:bodyPr wrap="square" rtlCol="0">
            <a:spAutoFit/>
          </a:bodyPr>
          <a:lstStyle/>
          <a:p>
            <a:r>
              <a:rPr lang="en-US" dirty="0"/>
              <a:t>The values showed significant variation as expected.</a:t>
            </a:r>
            <a:endParaRPr lang="en-IN" dirty="0"/>
          </a:p>
        </p:txBody>
      </p:sp>
      <p:sp>
        <p:nvSpPr>
          <p:cNvPr id="8" name="TextBox 7">
            <a:extLst>
              <a:ext uri="{FF2B5EF4-FFF2-40B4-BE49-F238E27FC236}">
                <a16:creationId xmlns:a16="http://schemas.microsoft.com/office/drawing/2014/main" id="{A1659E7D-4AD8-4CB6-9448-591AF3DC8BC8}"/>
              </a:ext>
            </a:extLst>
          </p:cNvPr>
          <p:cNvSpPr txBox="1"/>
          <p:nvPr/>
        </p:nvSpPr>
        <p:spPr>
          <a:xfrm>
            <a:off x="6885958" y="6245278"/>
            <a:ext cx="4499728" cy="646331"/>
          </a:xfrm>
          <a:prstGeom prst="rect">
            <a:avLst/>
          </a:prstGeom>
          <a:noFill/>
        </p:spPr>
        <p:txBody>
          <a:bodyPr wrap="square" rtlCol="0">
            <a:spAutoFit/>
          </a:bodyPr>
          <a:lstStyle/>
          <a:p>
            <a:r>
              <a:rPr lang="en-US" dirty="0"/>
              <a:t>The predicted values also shows a wide range which is expected.</a:t>
            </a:r>
            <a:endParaRPr lang="en-IN" dirty="0"/>
          </a:p>
        </p:txBody>
      </p:sp>
    </p:spTree>
    <p:extLst>
      <p:ext uri="{BB962C8B-B14F-4D97-AF65-F5344CB8AC3E}">
        <p14:creationId xmlns:p14="http://schemas.microsoft.com/office/powerpoint/2010/main" val="1131579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66B887-BCDD-4D2F-A220-17C72EACCBE1}"/>
              </a:ext>
            </a:extLst>
          </p:cNvPr>
          <p:cNvSpPr txBox="1"/>
          <p:nvPr/>
        </p:nvSpPr>
        <p:spPr>
          <a:xfrm>
            <a:off x="575035" y="490194"/>
            <a:ext cx="10784264" cy="341632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Now we have data of s-curve for stocks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Stock (like TCS.NS, INFY.NS, etc.)</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S-Curve Start Price</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Years to S-Curve</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lang="en-US" altLang="en-US" dirty="0">
                <a:latin typeface="Times New Roman" panose="02020603050405020304" pitchFamily="18" charset="0"/>
                <a:cs typeface="Times New Roman" panose="02020603050405020304" pitchFamily="18" charset="0"/>
              </a:rPr>
              <a:t>Identified the sector of each stock using </a:t>
            </a:r>
            <a:r>
              <a:rPr lang="en-US" altLang="en-US" dirty="0" err="1">
                <a:latin typeface="Times New Roman" panose="02020603050405020304" pitchFamily="18" charset="0"/>
                <a:cs typeface="Times New Roman" panose="02020603050405020304" pitchFamily="18" charset="0"/>
              </a:rPr>
              <a:t>yfinace</a:t>
            </a:r>
            <a:r>
              <a:rPr lang="en-US" altLang="en-US" dirty="0">
                <a:latin typeface="Times New Roman" panose="02020603050405020304" pitchFamily="18" charset="0"/>
                <a:cs typeface="Times New Roman" panose="02020603050405020304" pitchFamily="18" charset="0"/>
              </a:rPr>
              <a:t> and created new column in dataset “Sector”</a:t>
            </a:r>
          </a:p>
          <a:p>
            <a:pPr marR="0" lvl="0" algn="l" defTabSz="914400" rtl="0" eaLnBrk="0" fontAlgn="base" latinLnBrk="0" hangingPunct="0">
              <a:lnSpc>
                <a:spcPct val="100000"/>
              </a:lnSpc>
              <a:spcBef>
                <a:spcPct val="0"/>
              </a:spcBef>
              <a:spcAft>
                <a:spcPct val="0"/>
              </a:spcAft>
              <a:buClrTx/>
              <a:buSzTx/>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Based on Sector separated all stocks.</a:t>
            </a:r>
          </a:p>
          <a:p>
            <a:pPr marR="0" lvl="0" algn="l" defTabSz="914400" rtl="0" eaLnBrk="0" fontAlgn="base" latinLnBrk="0" hangingPunct="0">
              <a:lnSpc>
                <a:spcPct val="100000"/>
              </a:lnSpc>
              <a:spcBef>
                <a:spcPct val="0"/>
              </a:spcBef>
              <a:spcAft>
                <a:spcPct val="0"/>
              </a:spcAft>
              <a:buClrTx/>
              <a:buSzTx/>
              <a:tabLst/>
            </a:pPr>
            <a:r>
              <a:rPr lang="en-IN" dirty="0">
                <a:latin typeface="Times New Roman" panose="02020603050405020304" pitchFamily="18" charset="0"/>
                <a:cs typeface="Times New Roman" panose="02020603050405020304" pitchFamily="18" charset="0"/>
              </a:rPr>
              <a:t>Example sectors: Technology, Financial Services, Healthcare, etc.</a:t>
            </a:r>
            <a:endParaRPr lang="en-US" dirty="0">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endPar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endPar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C0DC140E-18B6-498C-9E62-1B40A3B0C862}"/>
              </a:ext>
            </a:extLst>
          </p:cNvPr>
          <p:cNvPicPr>
            <a:picLocks noChangeAspect="1"/>
          </p:cNvPicPr>
          <p:nvPr/>
        </p:nvPicPr>
        <p:blipFill>
          <a:blip r:embed="rId2"/>
          <a:stretch>
            <a:fillRect/>
          </a:stretch>
        </p:blipFill>
        <p:spPr>
          <a:xfrm>
            <a:off x="3181591" y="3023940"/>
            <a:ext cx="4708094" cy="2170230"/>
          </a:xfrm>
          <a:prstGeom prst="rect">
            <a:avLst/>
          </a:prstGeom>
          <a:ln>
            <a:solidFill>
              <a:schemeClr val="tx1"/>
            </a:solidFill>
          </a:ln>
        </p:spPr>
      </p:pic>
      <p:sp>
        <p:nvSpPr>
          <p:cNvPr id="8" name="TextBox 7">
            <a:extLst>
              <a:ext uri="{FF2B5EF4-FFF2-40B4-BE49-F238E27FC236}">
                <a16:creationId xmlns:a16="http://schemas.microsoft.com/office/drawing/2014/main" id="{60EB1418-96A6-4D20-8318-1C1C278A2260}"/>
              </a:ext>
            </a:extLst>
          </p:cNvPr>
          <p:cNvSpPr txBox="1"/>
          <p:nvPr/>
        </p:nvSpPr>
        <p:spPr>
          <a:xfrm>
            <a:off x="0" y="5646656"/>
            <a:ext cx="12191999"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Note:</a:t>
            </a:r>
          </a:p>
          <a:p>
            <a:r>
              <a:rPr lang="en-US" dirty="0">
                <a:latin typeface="Times New Roman" panose="02020603050405020304" pitchFamily="18" charset="0"/>
                <a:cs typeface="Times New Roman" panose="02020603050405020304" pitchFamily="18" charset="0"/>
              </a:rPr>
              <a:t>While retrieving sector information using </a:t>
            </a:r>
            <a:r>
              <a:rPr lang="en-US" dirty="0" err="1">
                <a:latin typeface="Times New Roman" panose="02020603050405020304" pitchFamily="18" charset="0"/>
                <a:cs typeface="Times New Roman" panose="02020603050405020304" pitchFamily="18" charset="0"/>
              </a:rPr>
              <a:t>yfinance</a:t>
            </a:r>
            <a:r>
              <a:rPr lang="en-US" dirty="0">
                <a:latin typeface="Times New Roman" panose="02020603050405020304" pitchFamily="18" charset="0"/>
                <a:cs typeface="Times New Roman" panose="02020603050405020304" pitchFamily="18" charset="0"/>
              </a:rPr>
              <a:t>, some stocks did not have sector data available in the API. For those cases, the sector has been labeled as "Unknown". These stocks are grouped under the "Unknown" category in the sector-wise classification for completeness.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023180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349B6C-831C-4EB2-9AA7-6398ECE14D33}"/>
              </a:ext>
            </a:extLst>
          </p:cNvPr>
          <p:cNvSpPr txBox="1"/>
          <p:nvPr/>
        </p:nvSpPr>
        <p:spPr>
          <a:xfrm>
            <a:off x="605673" y="277247"/>
            <a:ext cx="6094428" cy="400110"/>
          </a:xfrm>
          <a:prstGeom prst="rect">
            <a:avLst/>
          </a:prstGeom>
          <a:noFill/>
        </p:spPr>
        <p:txBody>
          <a:bodyPr wrap="square">
            <a:spAutoFit/>
          </a:bodyPr>
          <a:lstStyle/>
          <a:p>
            <a:r>
              <a:rPr lang="en-IN" sz="2000" b="1" dirty="0">
                <a:latin typeface="Times New Roman" panose="02020603050405020304" pitchFamily="18" charset="0"/>
                <a:cs typeface="Times New Roman" panose="02020603050405020304" pitchFamily="18" charset="0"/>
              </a:rPr>
              <a:t>Sector Analysis Ideas</a:t>
            </a:r>
          </a:p>
        </p:txBody>
      </p:sp>
      <p:graphicFrame>
        <p:nvGraphicFramePr>
          <p:cNvPr id="4" name="Table 3">
            <a:extLst>
              <a:ext uri="{FF2B5EF4-FFF2-40B4-BE49-F238E27FC236}">
                <a16:creationId xmlns:a16="http://schemas.microsoft.com/office/drawing/2014/main" id="{8B74670C-DADD-4091-9325-9BD084DADD65}"/>
              </a:ext>
            </a:extLst>
          </p:cNvPr>
          <p:cNvGraphicFramePr>
            <a:graphicFrameLocks noGrp="1"/>
          </p:cNvGraphicFramePr>
          <p:nvPr>
            <p:extLst>
              <p:ext uri="{D42A27DB-BD31-4B8C-83A1-F6EECF244321}">
                <p14:modId xmlns:p14="http://schemas.microsoft.com/office/powerpoint/2010/main" val="1965289945"/>
              </p:ext>
            </p:extLst>
          </p:nvPr>
        </p:nvGraphicFramePr>
        <p:xfrm>
          <a:off x="536542" y="752817"/>
          <a:ext cx="10515600" cy="1463040"/>
        </p:xfrm>
        <a:graphic>
          <a:graphicData uri="http://schemas.openxmlformats.org/drawingml/2006/table">
            <a:tbl>
              <a:tblPr/>
              <a:tblGrid>
                <a:gridCol w="5257800">
                  <a:extLst>
                    <a:ext uri="{9D8B030D-6E8A-4147-A177-3AD203B41FA5}">
                      <a16:colId xmlns:a16="http://schemas.microsoft.com/office/drawing/2014/main" val="1144225338"/>
                    </a:ext>
                  </a:extLst>
                </a:gridCol>
                <a:gridCol w="5257800">
                  <a:extLst>
                    <a:ext uri="{9D8B030D-6E8A-4147-A177-3AD203B41FA5}">
                      <a16:colId xmlns:a16="http://schemas.microsoft.com/office/drawing/2014/main" val="1099343359"/>
                    </a:ext>
                  </a:extLst>
                </a:gridCol>
              </a:tblGrid>
              <a:tr h="0">
                <a:tc>
                  <a:txBody>
                    <a:bodyPr/>
                    <a:lstStyle/>
                    <a:p>
                      <a:pPr algn="l"/>
                      <a:r>
                        <a:rPr lang="en-IN" b="1" dirty="0">
                          <a:effectLst/>
                        </a:rPr>
                        <a:t>Idea</a:t>
                      </a:r>
                    </a:p>
                  </a:txBody>
                  <a:tcPr anchor="ctr">
                    <a:lnL>
                      <a:noFill/>
                    </a:lnL>
                    <a:lnR>
                      <a:noFill/>
                    </a:lnR>
                    <a:lnT>
                      <a:noFill/>
                    </a:lnT>
                    <a:lnB>
                      <a:noFill/>
                    </a:lnB>
                  </a:tcPr>
                </a:tc>
                <a:tc>
                  <a:txBody>
                    <a:bodyPr/>
                    <a:lstStyle/>
                    <a:p>
                      <a:pPr algn="l"/>
                      <a:r>
                        <a:rPr lang="en-IN" b="1" dirty="0">
                          <a:effectLst/>
                        </a:rPr>
                        <a:t>What It Means</a:t>
                      </a:r>
                    </a:p>
                  </a:txBody>
                  <a:tcPr anchor="ctr">
                    <a:lnL>
                      <a:noFill/>
                    </a:lnL>
                    <a:lnR>
                      <a:noFill/>
                    </a:lnR>
                    <a:lnT>
                      <a:noFill/>
                    </a:lnT>
                    <a:lnB>
                      <a:noFill/>
                    </a:lnB>
                  </a:tcPr>
                </a:tc>
                <a:extLst>
                  <a:ext uri="{0D108BD9-81ED-4DB2-BD59-A6C34878D82A}">
                    <a16:rowId xmlns:a16="http://schemas.microsoft.com/office/drawing/2014/main" val="1056391746"/>
                  </a:ext>
                </a:extLst>
              </a:tr>
              <a:tr h="0">
                <a:tc>
                  <a:txBody>
                    <a:bodyPr/>
                    <a:lstStyle/>
                    <a:p>
                      <a:pPr algn="l"/>
                      <a:r>
                        <a:rPr lang="en-IN" b="0" dirty="0">
                          <a:effectLst/>
                        </a:rPr>
                        <a:t>Plot Sector-Wise Average S-Curve</a:t>
                      </a:r>
                    </a:p>
                  </a:txBody>
                  <a:tcPr anchor="ctr">
                    <a:lnL>
                      <a:noFill/>
                    </a:lnL>
                    <a:lnR>
                      <a:noFill/>
                    </a:lnR>
                    <a:lnT>
                      <a:noFill/>
                    </a:lnT>
                    <a:lnB>
                      <a:noFill/>
                    </a:lnB>
                  </a:tcPr>
                </a:tc>
                <a:tc>
                  <a:txBody>
                    <a:bodyPr/>
                    <a:lstStyle/>
                    <a:p>
                      <a:pPr algn="l"/>
                      <a:r>
                        <a:rPr lang="en-IN" dirty="0">
                          <a:effectLst/>
                        </a:rPr>
                        <a:t>Visualize maturity across sectors</a:t>
                      </a:r>
                    </a:p>
                  </a:txBody>
                  <a:tcPr anchor="ctr">
                    <a:lnL>
                      <a:noFill/>
                    </a:lnL>
                    <a:lnR>
                      <a:noFill/>
                    </a:lnR>
                    <a:lnT>
                      <a:noFill/>
                    </a:lnT>
                    <a:lnB>
                      <a:noFill/>
                    </a:lnB>
                  </a:tcPr>
                </a:tc>
                <a:extLst>
                  <a:ext uri="{0D108BD9-81ED-4DB2-BD59-A6C34878D82A}">
                    <a16:rowId xmlns:a16="http://schemas.microsoft.com/office/drawing/2014/main" val="1116286985"/>
                  </a:ext>
                </a:extLst>
              </a:tr>
              <a:tr h="0">
                <a:tc>
                  <a:txBody>
                    <a:bodyPr/>
                    <a:lstStyle/>
                    <a:p>
                      <a:pPr algn="l"/>
                      <a:r>
                        <a:rPr lang="en-IN" b="0">
                          <a:effectLst/>
                        </a:rPr>
                        <a:t>Detect Early-Stage Sectors</a:t>
                      </a:r>
                    </a:p>
                  </a:txBody>
                  <a:tcPr anchor="ctr">
                    <a:lnL>
                      <a:noFill/>
                    </a:lnL>
                    <a:lnR>
                      <a:noFill/>
                    </a:lnR>
                    <a:lnT>
                      <a:noFill/>
                    </a:lnT>
                    <a:lnB>
                      <a:noFill/>
                    </a:lnB>
                  </a:tcPr>
                </a:tc>
                <a:tc>
                  <a:txBody>
                    <a:bodyPr/>
                    <a:lstStyle/>
                    <a:p>
                      <a:pPr algn="l"/>
                      <a:r>
                        <a:rPr lang="en-US">
                          <a:effectLst/>
                        </a:rPr>
                        <a:t>Sectors where many stocks have Years_to_SCurve = 0</a:t>
                      </a:r>
                    </a:p>
                  </a:txBody>
                  <a:tcPr anchor="ctr">
                    <a:lnL>
                      <a:noFill/>
                    </a:lnL>
                    <a:lnR>
                      <a:noFill/>
                    </a:lnR>
                    <a:lnT>
                      <a:noFill/>
                    </a:lnT>
                    <a:lnB>
                      <a:noFill/>
                    </a:lnB>
                  </a:tcPr>
                </a:tc>
                <a:extLst>
                  <a:ext uri="{0D108BD9-81ED-4DB2-BD59-A6C34878D82A}">
                    <a16:rowId xmlns:a16="http://schemas.microsoft.com/office/drawing/2014/main" val="2101295075"/>
                  </a:ext>
                </a:extLst>
              </a:tr>
              <a:tr h="0">
                <a:tc>
                  <a:txBody>
                    <a:bodyPr/>
                    <a:lstStyle/>
                    <a:p>
                      <a:pPr algn="l"/>
                      <a:r>
                        <a:rPr lang="en-US" b="0" dirty="0">
                          <a:effectLst/>
                        </a:rPr>
                        <a:t>Identify Mature vs. Emerging Sectors</a:t>
                      </a:r>
                    </a:p>
                  </a:txBody>
                  <a:tcPr anchor="ctr">
                    <a:lnL>
                      <a:noFill/>
                    </a:lnL>
                    <a:lnR>
                      <a:noFill/>
                    </a:lnR>
                    <a:lnT>
                      <a:noFill/>
                    </a:lnT>
                    <a:lnB>
                      <a:noFill/>
                    </a:lnB>
                  </a:tcPr>
                </a:tc>
                <a:tc>
                  <a:txBody>
                    <a:bodyPr/>
                    <a:lstStyle/>
                    <a:p>
                      <a:pPr algn="l"/>
                      <a:r>
                        <a:rPr lang="en-US" dirty="0">
                          <a:effectLst/>
                        </a:rPr>
                        <a:t>Based on S-curve development patterns</a:t>
                      </a:r>
                    </a:p>
                  </a:txBody>
                  <a:tcPr anchor="ctr">
                    <a:lnL>
                      <a:noFill/>
                    </a:lnL>
                    <a:lnR>
                      <a:noFill/>
                    </a:lnR>
                    <a:lnT>
                      <a:noFill/>
                    </a:lnT>
                    <a:lnB>
                      <a:noFill/>
                    </a:lnB>
                  </a:tcPr>
                </a:tc>
                <a:extLst>
                  <a:ext uri="{0D108BD9-81ED-4DB2-BD59-A6C34878D82A}">
                    <a16:rowId xmlns:a16="http://schemas.microsoft.com/office/drawing/2014/main" val="4020153124"/>
                  </a:ext>
                </a:extLst>
              </a:tr>
            </a:tbl>
          </a:graphicData>
        </a:graphic>
      </p:graphicFrame>
      <p:pic>
        <p:nvPicPr>
          <p:cNvPr id="8" name="Picture 7">
            <a:extLst>
              <a:ext uri="{FF2B5EF4-FFF2-40B4-BE49-F238E27FC236}">
                <a16:creationId xmlns:a16="http://schemas.microsoft.com/office/drawing/2014/main" id="{546D9C92-9D85-4A55-A3B0-F985C5936F19}"/>
              </a:ext>
            </a:extLst>
          </p:cNvPr>
          <p:cNvPicPr>
            <a:picLocks noChangeAspect="1"/>
          </p:cNvPicPr>
          <p:nvPr/>
        </p:nvPicPr>
        <p:blipFill>
          <a:blip r:embed="rId2"/>
          <a:stretch>
            <a:fillRect/>
          </a:stretch>
        </p:blipFill>
        <p:spPr>
          <a:xfrm>
            <a:off x="6095999" y="2349723"/>
            <a:ext cx="5100437" cy="3049945"/>
          </a:xfrm>
          <a:prstGeom prst="rect">
            <a:avLst/>
          </a:prstGeom>
          <a:ln>
            <a:solidFill>
              <a:schemeClr val="tx1"/>
            </a:solidFill>
          </a:ln>
        </p:spPr>
      </p:pic>
      <p:pic>
        <p:nvPicPr>
          <p:cNvPr id="10" name="Picture 9">
            <a:extLst>
              <a:ext uri="{FF2B5EF4-FFF2-40B4-BE49-F238E27FC236}">
                <a16:creationId xmlns:a16="http://schemas.microsoft.com/office/drawing/2014/main" id="{0EC103D3-864E-45C7-99D7-6AD55C30DC43}"/>
              </a:ext>
            </a:extLst>
          </p:cNvPr>
          <p:cNvPicPr>
            <a:picLocks noChangeAspect="1"/>
          </p:cNvPicPr>
          <p:nvPr/>
        </p:nvPicPr>
        <p:blipFill>
          <a:blip r:embed="rId3"/>
          <a:stretch>
            <a:fillRect/>
          </a:stretch>
        </p:blipFill>
        <p:spPr>
          <a:xfrm>
            <a:off x="761537" y="5941339"/>
            <a:ext cx="10668925" cy="327688"/>
          </a:xfrm>
          <a:prstGeom prst="rect">
            <a:avLst/>
          </a:prstGeom>
        </p:spPr>
      </p:pic>
      <p:pic>
        <p:nvPicPr>
          <p:cNvPr id="12" name="Picture 11">
            <a:extLst>
              <a:ext uri="{FF2B5EF4-FFF2-40B4-BE49-F238E27FC236}">
                <a16:creationId xmlns:a16="http://schemas.microsoft.com/office/drawing/2014/main" id="{9B185408-40DA-4525-8693-81D6A16715AB}"/>
              </a:ext>
            </a:extLst>
          </p:cNvPr>
          <p:cNvPicPr>
            <a:picLocks noChangeAspect="1"/>
          </p:cNvPicPr>
          <p:nvPr/>
        </p:nvPicPr>
        <p:blipFill>
          <a:blip r:embed="rId4"/>
          <a:stretch>
            <a:fillRect/>
          </a:stretch>
        </p:blipFill>
        <p:spPr>
          <a:xfrm>
            <a:off x="186869" y="2185220"/>
            <a:ext cx="5606646" cy="3348314"/>
          </a:xfrm>
          <a:prstGeom prst="rect">
            <a:avLst/>
          </a:prstGeom>
          <a:ln>
            <a:solidFill>
              <a:schemeClr val="tx1"/>
            </a:solidFill>
          </a:ln>
        </p:spPr>
      </p:pic>
    </p:spTree>
    <p:extLst>
      <p:ext uri="{BB962C8B-B14F-4D97-AF65-F5344CB8AC3E}">
        <p14:creationId xmlns:p14="http://schemas.microsoft.com/office/powerpoint/2010/main" val="3161456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553A68-CB05-4A1C-B84C-0F641A669D74}"/>
              </a:ext>
            </a:extLst>
          </p:cNvPr>
          <p:cNvSpPr txBox="1"/>
          <p:nvPr/>
        </p:nvSpPr>
        <p:spPr>
          <a:xfrm>
            <a:off x="850769" y="546284"/>
            <a:ext cx="10084323" cy="1477328"/>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Hot Sector &amp; Underperformer Identification</a:t>
            </a:r>
          </a:p>
          <a:p>
            <a:endParaRPr lang="en-IN"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IN" dirty="0">
                <a:latin typeface="Times New Roman" panose="02020603050405020304" pitchFamily="18" charset="0"/>
                <a:cs typeface="Times New Roman" panose="02020603050405020304" pitchFamily="18" charset="0"/>
              </a:rPr>
              <a:t>Found hot sectors (lowest average </a:t>
            </a:r>
            <a:r>
              <a:rPr lang="en-IN" dirty="0" err="1">
                <a:latin typeface="Times New Roman" panose="02020603050405020304" pitchFamily="18" charset="0"/>
                <a:cs typeface="Times New Roman" panose="02020603050405020304" pitchFamily="18" charset="0"/>
              </a:rPr>
              <a:t>Years_to_SCurve</a:t>
            </a:r>
            <a:r>
              <a:rPr lang="en-IN"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IN"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IN" dirty="0">
                <a:latin typeface="Times New Roman" panose="02020603050405020304" pitchFamily="18" charset="0"/>
                <a:cs typeface="Times New Roman" panose="02020603050405020304" pitchFamily="18" charset="0"/>
              </a:rPr>
              <a:t>Within hot sectors, find underperformers (stocks lagging their peers).</a:t>
            </a:r>
          </a:p>
        </p:txBody>
      </p:sp>
      <p:pic>
        <p:nvPicPr>
          <p:cNvPr id="6" name="Picture 5">
            <a:extLst>
              <a:ext uri="{FF2B5EF4-FFF2-40B4-BE49-F238E27FC236}">
                <a16:creationId xmlns:a16="http://schemas.microsoft.com/office/drawing/2014/main" id="{52D8DC51-A1E9-4C09-8C1A-F379C336AE26}"/>
              </a:ext>
            </a:extLst>
          </p:cNvPr>
          <p:cNvPicPr>
            <a:picLocks noChangeAspect="1"/>
          </p:cNvPicPr>
          <p:nvPr/>
        </p:nvPicPr>
        <p:blipFill>
          <a:blip r:embed="rId2"/>
          <a:stretch>
            <a:fillRect/>
          </a:stretch>
        </p:blipFill>
        <p:spPr>
          <a:xfrm>
            <a:off x="1249077" y="2941348"/>
            <a:ext cx="7310461" cy="1987309"/>
          </a:xfrm>
          <a:prstGeom prst="rect">
            <a:avLst/>
          </a:prstGeom>
          <a:ln>
            <a:solidFill>
              <a:schemeClr val="tx1"/>
            </a:solidFill>
          </a:ln>
        </p:spPr>
      </p:pic>
    </p:spTree>
    <p:extLst>
      <p:ext uri="{BB962C8B-B14F-4D97-AF65-F5344CB8AC3E}">
        <p14:creationId xmlns:p14="http://schemas.microsoft.com/office/powerpoint/2010/main" val="11787991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8180DD-8FB5-4E3B-B38E-C5F262C4E040}"/>
              </a:ext>
            </a:extLst>
          </p:cNvPr>
          <p:cNvSpPr txBox="1"/>
          <p:nvPr/>
        </p:nvSpPr>
        <p:spPr>
          <a:xfrm>
            <a:off x="1507503" y="914400"/>
            <a:ext cx="9870650" cy="3693319"/>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Future Plans:</a:t>
            </a:r>
          </a:p>
          <a:p>
            <a:endParaRPr lang="en-US" sz="3200"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2400" dirty="0">
                <a:latin typeface="Times New Roman" panose="02020603050405020304" pitchFamily="18" charset="0"/>
                <a:cs typeface="Times New Roman" panose="02020603050405020304" pitchFamily="18" charset="0"/>
              </a:rPr>
              <a:t>Industry Wise Analysis.</a:t>
            </a:r>
          </a:p>
          <a:p>
            <a:pPr marL="514350" indent="-514350">
              <a:buFont typeface="+mj-lt"/>
              <a:buAutoNum type="arabicPeriod"/>
            </a:pPr>
            <a:r>
              <a:rPr lang="en-US" sz="2400" dirty="0">
                <a:latin typeface="Times New Roman" panose="02020603050405020304" pitchFamily="18" charset="0"/>
                <a:cs typeface="Times New Roman" panose="02020603050405020304" pitchFamily="18" charset="0"/>
              </a:rPr>
              <a:t>Use technical indicators for deeper analysis.</a:t>
            </a:r>
          </a:p>
          <a:p>
            <a:pPr marL="514350" indent="-514350">
              <a:buFont typeface="+mj-lt"/>
              <a:buAutoNum type="arabicPeriod"/>
            </a:pPr>
            <a:r>
              <a:rPr lang="en-US" sz="2400" dirty="0">
                <a:latin typeface="Times New Roman" panose="02020603050405020304" pitchFamily="18" charset="0"/>
                <a:cs typeface="Times New Roman" panose="02020603050405020304" pitchFamily="18" charset="0"/>
              </a:rPr>
              <a:t>Deep down analysis of each sector.</a:t>
            </a:r>
          </a:p>
          <a:p>
            <a:pPr marL="514350" indent="-514350">
              <a:buFont typeface="+mj-lt"/>
              <a:buAutoNum type="arabicPeriod"/>
            </a:pPr>
            <a:r>
              <a:rPr lang="en-US" sz="2400" dirty="0">
                <a:latin typeface="Times New Roman" panose="02020603050405020304" pitchFamily="18" charset="0"/>
                <a:cs typeface="Times New Roman" panose="02020603050405020304" pitchFamily="18" charset="0"/>
              </a:rPr>
              <a:t>How Global Markets affect Indian Markets.</a:t>
            </a:r>
          </a:p>
          <a:p>
            <a:r>
              <a:rPr lang="en-US" sz="2400" dirty="0">
                <a:latin typeface="Times New Roman" panose="02020603050405020304" pitchFamily="18" charset="0"/>
                <a:cs typeface="Times New Roman" panose="02020603050405020304" pitchFamily="18" charset="0"/>
              </a:rPr>
              <a:t>      And many more…</a:t>
            </a:r>
            <a:endParaRPr lang="en-US" sz="20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4430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AFD0E7-D79F-46A4-AF82-32F07B973651}"/>
              </a:ext>
            </a:extLst>
          </p:cNvPr>
          <p:cNvSpPr txBox="1"/>
          <p:nvPr/>
        </p:nvSpPr>
        <p:spPr>
          <a:xfrm>
            <a:off x="603748" y="565609"/>
            <a:ext cx="9464511" cy="6463308"/>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LSTM: Long Short – Term Memory</a:t>
            </a:r>
          </a:p>
          <a:p>
            <a:endParaRPr lang="en-US" dirty="0">
              <a:latin typeface="Times New Roman" panose="02020603050405020304" pitchFamily="18" charset="0"/>
              <a:cs typeface="Times New Roman" panose="02020603050405020304" pitchFamily="18" charset="0"/>
            </a:endParaRPr>
          </a:p>
          <a:p>
            <a:r>
              <a:rPr lang="en-US" b="0" i="0" dirty="0">
                <a:effectLst/>
                <a:latin typeface="Times New Roman" panose="02020603050405020304" pitchFamily="18" charset="0"/>
                <a:cs typeface="Times New Roman" panose="02020603050405020304" pitchFamily="18" charset="0"/>
              </a:rPr>
              <a:t>Long Short-Term Memory (LSTM) is an enhanced version of the </a:t>
            </a:r>
            <a:r>
              <a:rPr lang="en-US" b="0" i="0" u="sng"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Recurrent Neural Network (RNN)</a:t>
            </a:r>
            <a:r>
              <a:rPr lang="en-US" b="0" i="0" dirty="0">
                <a:effectLst/>
                <a:latin typeface="Times New Roman" panose="02020603050405020304" pitchFamily="18" charset="0"/>
                <a:cs typeface="Times New Roman" panose="02020603050405020304" pitchFamily="18" charset="0"/>
              </a:rPr>
              <a:t> designed by </a:t>
            </a:r>
            <a:r>
              <a:rPr lang="en-US" b="0" i="0" dirty="0" err="1">
                <a:effectLst/>
                <a:latin typeface="Times New Roman" panose="02020603050405020304" pitchFamily="18" charset="0"/>
                <a:cs typeface="Times New Roman" panose="02020603050405020304" pitchFamily="18" charset="0"/>
              </a:rPr>
              <a:t>Hochreiter</a:t>
            </a:r>
            <a:r>
              <a:rPr lang="en-US" b="0" i="0" dirty="0">
                <a:effectLst/>
                <a:latin typeface="Times New Roman" panose="02020603050405020304" pitchFamily="18" charset="0"/>
                <a:cs typeface="Times New Roman" panose="02020603050405020304" pitchFamily="18" charset="0"/>
              </a:rPr>
              <a:t> &amp; </a:t>
            </a:r>
            <a:r>
              <a:rPr lang="en-US" b="0" i="0" dirty="0" err="1">
                <a:effectLst/>
                <a:latin typeface="Times New Roman" panose="02020603050405020304" pitchFamily="18" charset="0"/>
                <a:cs typeface="Times New Roman" panose="02020603050405020304" pitchFamily="18" charset="0"/>
              </a:rPr>
              <a:t>Schmidhuber</a:t>
            </a:r>
            <a:r>
              <a:rPr lang="en-US" b="0" i="0" dirty="0">
                <a:effectLst/>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a:p>
            <a:r>
              <a:rPr lang="en-US" b="0" i="0" dirty="0">
                <a:effectLst/>
                <a:latin typeface="Times New Roman" panose="02020603050405020304" pitchFamily="18" charset="0"/>
                <a:cs typeface="Times New Roman" panose="02020603050405020304" pitchFamily="18" charset="0"/>
              </a:rPr>
              <a:t>LSTM is special type of RNN that handles </a:t>
            </a:r>
            <a:r>
              <a:rPr lang="en-US" dirty="0">
                <a:solidFill>
                  <a:prstClr val="black"/>
                </a:solidFill>
                <a:latin typeface="Times New Roman" panose="02020603050405020304" pitchFamily="18" charset="0"/>
                <a:cs typeface="Times New Roman" panose="02020603050405020304" pitchFamily="18" charset="0"/>
              </a:rPr>
              <a:t>e</a:t>
            </a:r>
            <a:r>
              <a:rPr kumimoji="0" lang="en-US" sz="1800" b="0" i="0"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xploding</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and vanishing gradient problems.</a:t>
            </a:r>
          </a:p>
          <a:p>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LSTM (Long Short-Term Memory) is a special type of recurrent neural network (RNN) designed to model sequential data and remember long-term dependencies. It's especially useful when past information (from earlier time steps) is critical for understanding the current output — such as in </a:t>
            </a:r>
            <a:r>
              <a:rPr lang="en-US" b="1" dirty="0">
                <a:latin typeface="Times New Roman" panose="02020603050405020304" pitchFamily="18" charset="0"/>
                <a:cs typeface="Times New Roman" panose="02020603050405020304" pitchFamily="18" charset="0"/>
              </a:rPr>
              <a:t>time series forecasting</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speech recognition</a:t>
            </a:r>
            <a:r>
              <a:rPr lang="en-US" dirty="0">
                <a:latin typeface="Times New Roman" panose="02020603050405020304" pitchFamily="18" charset="0"/>
                <a:cs typeface="Times New Roman" panose="02020603050405020304" pitchFamily="18" charset="0"/>
              </a:rPr>
              <a:t>, or </a:t>
            </a:r>
            <a:r>
              <a:rPr lang="en-US" b="1" dirty="0">
                <a:latin typeface="Times New Roman" panose="02020603050405020304" pitchFamily="18" charset="0"/>
                <a:cs typeface="Times New Roman" panose="02020603050405020304" pitchFamily="18" charset="0"/>
              </a:rPr>
              <a:t>stock price prediction</a:t>
            </a:r>
            <a:r>
              <a:rPr lang="en-US" dirty="0">
                <a:latin typeface="Times New Roman" panose="02020603050405020304" pitchFamily="18" charset="0"/>
                <a:cs typeface="Times New Roman" panose="02020603050405020304" pitchFamily="18" charset="0"/>
              </a:rPr>
              <a:t>.</a:t>
            </a: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endParaRPr lang="en-US" dirty="0">
              <a:solidFill>
                <a:prstClr val="black"/>
              </a:solidFill>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An LSTM cell contains:</a:t>
            </a:r>
          </a:p>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Forget Gate</a:t>
            </a:r>
            <a:r>
              <a:rPr lang="en-US" dirty="0">
                <a:latin typeface="Times New Roman" panose="02020603050405020304" pitchFamily="18" charset="0"/>
                <a:cs typeface="Times New Roman" panose="02020603050405020304" pitchFamily="18" charset="0"/>
              </a:rPr>
              <a:t>: Decides what information to discard from the previous cell state.</a:t>
            </a:r>
          </a:p>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Input Gate</a:t>
            </a:r>
            <a:r>
              <a:rPr lang="en-US" dirty="0">
                <a:latin typeface="Times New Roman" panose="02020603050405020304" pitchFamily="18" charset="0"/>
                <a:cs typeface="Times New Roman" panose="02020603050405020304" pitchFamily="18" charset="0"/>
              </a:rPr>
              <a:t>: Determines what new information to store in the cell state.</a:t>
            </a:r>
          </a:p>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Cell State</a:t>
            </a:r>
            <a:r>
              <a:rPr lang="en-US" dirty="0">
                <a:latin typeface="Times New Roman" panose="02020603050405020304" pitchFamily="18" charset="0"/>
                <a:cs typeface="Times New Roman" panose="02020603050405020304" pitchFamily="18" charset="0"/>
              </a:rPr>
              <a:t>: The memory line that runs through the LSTM; regulated by gates.</a:t>
            </a:r>
          </a:p>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Output Gate</a:t>
            </a:r>
            <a:r>
              <a:rPr lang="en-US" dirty="0">
                <a:latin typeface="Times New Roman" panose="02020603050405020304" pitchFamily="18" charset="0"/>
                <a:cs typeface="Times New Roman" panose="02020603050405020304" pitchFamily="18" charset="0"/>
              </a:rPr>
              <a:t>: Chooses what to output from the current cell state.</a:t>
            </a:r>
          </a:p>
          <a:p>
            <a:pPr marL="342900" indent="-342900">
              <a:buFont typeface="+mj-lt"/>
              <a:buAutoNum type="arabicPeriod"/>
            </a:pPr>
            <a:endParaRPr lang="en-US" dirty="0">
              <a:solidFill>
                <a:prstClr val="black"/>
              </a:solidFill>
              <a:latin typeface="Times New Roman" panose="02020603050405020304" pitchFamily="18" charset="0"/>
              <a:cs typeface="Times New Roman" panose="02020603050405020304" pitchFamily="18" charset="0"/>
            </a:endParaRPr>
          </a:p>
          <a:p>
            <a:endParaRPr lang="en-US" dirty="0">
              <a:solidFill>
                <a:prstClr val="black"/>
              </a:solidFill>
              <a:latin typeface="Times New Roman" panose="02020603050405020304" pitchFamily="18" charset="0"/>
              <a:cs typeface="Times New Roman" panose="02020603050405020304" pitchFamily="18" charset="0"/>
            </a:endParaRPr>
          </a:p>
          <a:p>
            <a:endParaRPr lang="en-US" dirty="0">
              <a:solidFill>
                <a:prstClr val="black"/>
              </a:solidFill>
              <a:latin typeface="Times New Roman" panose="02020603050405020304" pitchFamily="18" charset="0"/>
              <a:cs typeface="Times New Roman" panose="02020603050405020304" pitchFamily="18" charset="0"/>
            </a:endParaRPr>
          </a:p>
          <a:p>
            <a:endParaRPr lang="en-US" b="0" i="0" dirty="0">
              <a:effectLst/>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15718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87327D-F6E9-4EB8-8CC3-EA161EB37BDD}"/>
              </a:ext>
            </a:extLst>
          </p:cNvPr>
          <p:cNvSpPr txBox="1"/>
          <p:nvPr/>
        </p:nvSpPr>
        <p:spPr>
          <a:xfrm>
            <a:off x="1" y="2309567"/>
            <a:ext cx="12191999" cy="1446550"/>
          </a:xfrm>
          <a:prstGeom prst="rect">
            <a:avLst/>
          </a:prstGeom>
          <a:noFill/>
        </p:spPr>
        <p:txBody>
          <a:bodyPr wrap="square" rtlCol="0">
            <a:spAutoFit/>
          </a:bodyPr>
          <a:lstStyle/>
          <a:p>
            <a:pPr algn="ctr"/>
            <a:r>
              <a:rPr lang="en-US" sz="8800" dirty="0">
                <a:latin typeface="Times New Roman" panose="02020603050405020304" pitchFamily="18" charset="0"/>
                <a:cs typeface="Times New Roman" panose="02020603050405020304" pitchFamily="18" charset="0"/>
              </a:rPr>
              <a:t>Thank You!</a:t>
            </a:r>
            <a:endParaRPr lang="en-IN" sz="8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1576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273064-8FAC-4AA1-B96F-C5DAD5183B4C}"/>
              </a:ext>
            </a:extLst>
          </p:cNvPr>
          <p:cNvPicPr>
            <a:picLocks noChangeAspect="1"/>
          </p:cNvPicPr>
          <p:nvPr/>
        </p:nvPicPr>
        <p:blipFill>
          <a:blip r:embed="rId2"/>
          <a:stretch>
            <a:fillRect/>
          </a:stretch>
        </p:blipFill>
        <p:spPr>
          <a:xfrm>
            <a:off x="0" y="0"/>
            <a:ext cx="3978111" cy="2451435"/>
          </a:xfrm>
          <a:prstGeom prst="rect">
            <a:avLst/>
          </a:prstGeom>
        </p:spPr>
      </p:pic>
      <p:pic>
        <p:nvPicPr>
          <p:cNvPr id="5" name="Picture 4">
            <a:extLst>
              <a:ext uri="{FF2B5EF4-FFF2-40B4-BE49-F238E27FC236}">
                <a16:creationId xmlns:a16="http://schemas.microsoft.com/office/drawing/2014/main" id="{4E233DA7-502D-498F-8DB2-14F4E81FFA95}"/>
              </a:ext>
            </a:extLst>
          </p:cNvPr>
          <p:cNvPicPr>
            <a:picLocks noChangeAspect="1"/>
          </p:cNvPicPr>
          <p:nvPr/>
        </p:nvPicPr>
        <p:blipFill>
          <a:blip r:embed="rId3"/>
          <a:stretch>
            <a:fillRect/>
          </a:stretch>
        </p:blipFill>
        <p:spPr>
          <a:xfrm>
            <a:off x="4235780" y="0"/>
            <a:ext cx="3978111" cy="2451435"/>
          </a:xfrm>
          <a:prstGeom prst="rect">
            <a:avLst/>
          </a:prstGeom>
        </p:spPr>
      </p:pic>
      <p:pic>
        <p:nvPicPr>
          <p:cNvPr id="7" name="Picture 6">
            <a:extLst>
              <a:ext uri="{FF2B5EF4-FFF2-40B4-BE49-F238E27FC236}">
                <a16:creationId xmlns:a16="http://schemas.microsoft.com/office/drawing/2014/main" id="{6D379CAB-2E90-4C5F-B13B-AA50FE530560}"/>
              </a:ext>
            </a:extLst>
          </p:cNvPr>
          <p:cNvPicPr>
            <a:picLocks noChangeAspect="1"/>
          </p:cNvPicPr>
          <p:nvPr/>
        </p:nvPicPr>
        <p:blipFill>
          <a:blip r:embed="rId4"/>
          <a:stretch>
            <a:fillRect/>
          </a:stretch>
        </p:blipFill>
        <p:spPr>
          <a:xfrm>
            <a:off x="8561875" y="45074"/>
            <a:ext cx="3630125" cy="2451435"/>
          </a:xfrm>
          <a:prstGeom prst="rect">
            <a:avLst/>
          </a:prstGeom>
        </p:spPr>
      </p:pic>
      <p:pic>
        <p:nvPicPr>
          <p:cNvPr id="9" name="Picture 8">
            <a:extLst>
              <a:ext uri="{FF2B5EF4-FFF2-40B4-BE49-F238E27FC236}">
                <a16:creationId xmlns:a16="http://schemas.microsoft.com/office/drawing/2014/main" id="{C401C2BC-708B-451D-950A-778AFC9E8014}"/>
              </a:ext>
            </a:extLst>
          </p:cNvPr>
          <p:cNvPicPr>
            <a:picLocks noChangeAspect="1"/>
          </p:cNvPicPr>
          <p:nvPr/>
        </p:nvPicPr>
        <p:blipFill>
          <a:blip r:embed="rId5"/>
          <a:stretch>
            <a:fillRect/>
          </a:stretch>
        </p:blipFill>
        <p:spPr>
          <a:xfrm>
            <a:off x="0" y="4021214"/>
            <a:ext cx="3913513" cy="2129570"/>
          </a:xfrm>
          <a:prstGeom prst="rect">
            <a:avLst/>
          </a:prstGeom>
        </p:spPr>
      </p:pic>
      <p:pic>
        <p:nvPicPr>
          <p:cNvPr id="11" name="Picture 10">
            <a:extLst>
              <a:ext uri="{FF2B5EF4-FFF2-40B4-BE49-F238E27FC236}">
                <a16:creationId xmlns:a16="http://schemas.microsoft.com/office/drawing/2014/main" id="{6C0C3A23-EE1B-4459-A6B5-91A252E98AF5}"/>
              </a:ext>
            </a:extLst>
          </p:cNvPr>
          <p:cNvPicPr>
            <a:picLocks noChangeAspect="1"/>
          </p:cNvPicPr>
          <p:nvPr/>
        </p:nvPicPr>
        <p:blipFill>
          <a:blip r:embed="rId6"/>
          <a:stretch>
            <a:fillRect/>
          </a:stretch>
        </p:blipFill>
        <p:spPr>
          <a:xfrm>
            <a:off x="4331548" y="3990176"/>
            <a:ext cx="3528904" cy="2191646"/>
          </a:xfrm>
          <a:prstGeom prst="rect">
            <a:avLst/>
          </a:prstGeom>
        </p:spPr>
      </p:pic>
      <p:pic>
        <p:nvPicPr>
          <p:cNvPr id="13" name="Picture 12">
            <a:extLst>
              <a:ext uri="{FF2B5EF4-FFF2-40B4-BE49-F238E27FC236}">
                <a16:creationId xmlns:a16="http://schemas.microsoft.com/office/drawing/2014/main" id="{0F6DEF51-C15B-4DE1-94BD-5428F99C38CE}"/>
              </a:ext>
            </a:extLst>
          </p:cNvPr>
          <p:cNvPicPr>
            <a:picLocks noChangeAspect="1"/>
          </p:cNvPicPr>
          <p:nvPr/>
        </p:nvPicPr>
        <p:blipFill>
          <a:blip r:embed="rId7"/>
          <a:stretch>
            <a:fillRect/>
          </a:stretch>
        </p:blipFill>
        <p:spPr>
          <a:xfrm>
            <a:off x="8561875" y="3990176"/>
            <a:ext cx="3804854" cy="2191647"/>
          </a:xfrm>
          <a:prstGeom prst="rect">
            <a:avLst/>
          </a:prstGeom>
        </p:spPr>
      </p:pic>
    </p:spTree>
    <p:extLst>
      <p:ext uri="{BB962C8B-B14F-4D97-AF65-F5344CB8AC3E}">
        <p14:creationId xmlns:p14="http://schemas.microsoft.com/office/powerpoint/2010/main" val="3961361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188BF8-FDB6-42F5-B214-EE958685A2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875"/>
            <a:ext cx="12192000" cy="6826250"/>
          </a:xfrm>
          <a:prstGeom prst="rect">
            <a:avLst/>
          </a:prstGeom>
          <a:ln>
            <a:solidFill>
              <a:schemeClr val="tx1"/>
            </a:solidFill>
          </a:ln>
        </p:spPr>
      </p:pic>
      <p:pic>
        <p:nvPicPr>
          <p:cNvPr id="5" name="Picture 4">
            <a:extLst>
              <a:ext uri="{FF2B5EF4-FFF2-40B4-BE49-F238E27FC236}">
                <a16:creationId xmlns:a16="http://schemas.microsoft.com/office/drawing/2014/main" id="{8226FE80-5C65-47BC-BC45-81FAE72BFE8E}"/>
              </a:ext>
            </a:extLst>
          </p:cNvPr>
          <p:cNvPicPr>
            <a:picLocks noChangeAspect="1"/>
          </p:cNvPicPr>
          <p:nvPr/>
        </p:nvPicPr>
        <p:blipFill>
          <a:blip r:embed="rId3"/>
          <a:stretch>
            <a:fillRect/>
          </a:stretch>
        </p:blipFill>
        <p:spPr>
          <a:xfrm>
            <a:off x="5401992" y="6377265"/>
            <a:ext cx="6790008" cy="464860"/>
          </a:xfrm>
          <a:prstGeom prst="rect">
            <a:avLst/>
          </a:prstGeom>
        </p:spPr>
      </p:pic>
    </p:spTree>
    <p:extLst>
      <p:ext uri="{BB962C8B-B14F-4D97-AF65-F5344CB8AC3E}">
        <p14:creationId xmlns:p14="http://schemas.microsoft.com/office/powerpoint/2010/main" val="1841598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38ECD7-3DAB-459F-8837-25C157CE84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9362" y="904973"/>
            <a:ext cx="6171415" cy="4628561"/>
          </a:xfrm>
          <a:prstGeom prst="rect">
            <a:avLst/>
          </a:prstGeom>
          <a:ln>
            <a:solidFill>
              <a:schemeClr val="tx1"/>
            </a:solidFill>
          </a:ln>
        </p:spPr>
      </p:pic>
    </p:spTree>
    <p:extLst>
      <p:ext uri="{BB962C8B-B14F-4D97-AF65-F5344CB8AC3E}">
        <p14:creationId xmlns:p14="http://schemas.microsoft.com/office/powerpoint/2010/main" val="1878215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C98975-119E-4557-BA06-6A746E8B49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Tree>
    <p:extLst>
      <p:ext uri="{BB962C8B-B14F-4D97-AF65-F5344CB8AC3E}">
        <p14:creationId xmlns:p14="http://schemas.microsoft.com/office/powerpoint/2010/main" val="1680767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5EE4F7-501E-4060-BC37-1D8F0448CF59}"/>
              </a:ext>
            </a:extLst>
          </p:cNvPr>
          <p:cNvSpPr txBox="1"/>
          <p:nvPr/>
        </p:nvSpPr>
        <p:spPr>
          <a:xfrm>
            <a:off x="433633" y="207390"/>
            <a:ext cx="11199043" cy="923330"/>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LSTM for Stock Price Prediction</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In </a:t>
            </a:r>
            <a:r>
              <a:rPr lang="en-US" b="1" dirty="0">
                <a:latin typeface="Times New Roman" panose="02020603050405020304" pitchFamily="18" charset="0"/>
                <a:cs typeface="Times New Roman" panose="02020603050405020304" pitchFamily="18" charset="0"/>
              </a:rPr>
              <a:t>Simple LSTM</a:t>
            </a:r>
            <a:r>
              <a:rPr lang="en-US" dirty="0">
                <a:latin typeface="Times New Roman" panose="02020603050405020304" pitchFamily="18" charset="0"/>
                <a:cs typeface="Times New Roman" panose="02020603050405020304" pitchFamily="18" charset="0"/>
              </a:rPr>
              <a:t>, the data flows </a:t>
            </a:r>
            <a:r>
              <a:rPr lang="en-US" b="1" dirty="0">
                <a:latin typeface="Times New Roman" panose="02020603050405020304" pitchFamily="18" charset="0"/>
                <a:cs typeface="Times New Roman" panose="02020603050405020304" pitchFamily="18" charset="0"/>
              </a:rPr>
              <a:t>only forward</a:t>
            </a:r>
            <a:r>
              <a:rPr lang="en-US" dirty="0">
                <a:latin typeface="Times New Roman" panose="02020603050405020304" pitchFamily="18" charset="0"/>
                <a:cs typeface="Times New Roman" panose="02020603050405020304" pitchFamily="18" charset="0"/>
              </a:rPr>
              <a:t> — from the start of the sequence to the end.</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D99A1B7-DA3B-4A0D-8F95-67621B44DB15}"/>
              </a:ext>
            </a:extLst>
          </p:cNvPr>
          <p:cNvPicPr>
            <a:picLocks noChangeAspect="1"/>
          </p:cNvPicPr>
          <p:nvPr/>
        </p:nvPicPr>
        <p:blipFill>
          <a:blip r:embed="rId2"/>
          <a:stretch>
            <a:fillRect/>
          </a:stretch>
        </p:blipFill>
        <p:spPr>
          <a:xfrm>
            <a:off x="4806364" y="2743482"/>
            <a:ext cx="6538527" cy="3482642"/>
          </a:xfrm>
          <a:prstGeom prst="rect">
            <a:avLst/>
          </a:prstGeom>
          <a:ln>
            <a:solidFill>
              <a:schemeClr val="tx1"/>
            </a:solidFill>
          </a:ln>
        </p:spPr>
      </p:pic>
      <p:sp>
        <p:nvSpPr>
          <p:cNvPr id="5" name="TextBox 4">
            <a:extLst>
              <a:ext uri="{FF2B5EF4-FFF2-40B4-BE49-F238E27FC236}">
                <a16:creationId xmlns:a16="http://schemas.microsoft.com/office/drawing/2014/main" id="{A114D436-3410-4670-A289-F59ABAF7DCFE}"/>
              </a:ext>
            </a:extLst>
          </p:cNvPr>
          <p:cNvSpPr txBox="1"/>
          <p:nvPr/>
        </p:nvSpPr>
        <p:spPr>
          <a:xfrm>
            <a:off x="6419654" y="2214348"/>
            <a:ext cx="328052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LSTM for RELIANCE.NS Stock</a:t>
            </a:r>
            <a:endParaRPr lang="en-IN"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249E648C-64FF-46B9-9F78-3D64F5D5D004}"/>
              </a:ext>
            </a:extLst>
          </p:cNvPr>
          <p:cNvSpPr txBox="1"/>
          <p:nvPr/>
        </p:nvSpPr>
        <p:spPr>
          <a:xfrm>
            <a:off x="678730" y="2837468"/>
            <a:ext cx="3223967"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model shows 80 – 90 % accuracy.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3374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21E7FC-8263-4E06-8C14-51D5F14AC35A}"/>
              </a:ext>
            </a:extLst>
          </p:cNvPr>
          <p:cNvPicPr>
            <a:picLocks noChangeAspect="1"/>
          </p:cNvPicPr>
          <p:nvPr/>
        </p:nvPicPr>
        <p:blipFill>
          <a:blip r:embed="rId2"/>
          <a:stretch>
            <a:fillRect/>
          </a:stretch>
        </p:blipFill>
        <p:spPr>
          <a:xfrm>
            <a:off x="4089730" y="2335491"/>
            <a:ext cx="6576630" cy="4252328"/>
          </a:xfrm>
          <a:prstGeom prst="rect">
            <a:avLst/>
          </a:prstGeom>
          <a:ln>
            <a:solidFill>
              <a:schemeClr val="tx1"/>
            </a:solidFill>
          </a:ln>
        </p:spPr>
      </p:pic>
      <p:sp>
        <p:nvSpPr>
          <p:cNvPr id="4" name="TextBox 3">
            <a:extLst>
              <a:ext uri="{FF2B5EF4-FFF2-40B4-BE49-F238E27FC236}">
                <a16:creationId xmlns:a16="http://schemas.microsoft.com/office/drawing/2014/main" id="{0335622E-7959-4B95-89A3-02332A900A59}"/>
              </a:ext>
            </a:extLst>
          </p:cNvPr>
          <p:cNvSpPr txBox="1"/>
          <p:nvPr/>
        </p:nvSpPr>
        <p:spPr>
          <a:xfrm>
            <a:off x="0" y="0"/>
            <a:ext cx="12191999" cy="313932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Enhanced LSTM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Enhanced LSTM means here bidirectional LSTM model.</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It runs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two LSTMs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the same time:</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One reads the sequence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forward</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(start → end).</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One reads the sequence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backward</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(end → start).</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Their outputs are combined.</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way, the model knows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past and future context</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each point.</a:t>
            </a:r>
          </a:p>
          <a:p>
            <a:pPr marL="342900" indent="-342900">
              <a:buFont typeface="+mj-lt"/>
              <a:buAutoNum type="arabicPeriod"/>
            </a:pPr>
            <a:endParaRPr lang="en-US"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Enhanced LSTM Accuracy ≈ 99.43%</a:t>
            </a:r>
          </a:p>
          <a:p>
            <a:r>
              <a:rPr lang="en-IN" dirty="0">
                <a:latin typeface="Times New Roman" panose="02020603050405020304" pitchFamily="18" charset="0"/>
                <a:cs typeface="Times New Roman" panose="02020603050405020304" pitchFamily="18" charset="0"/>
              </a:rPr>
              <a:t>Mostly 90-99%</a:t>
            </a:r>
          </a:p>
        </p:txBody>
      </p:sp>
    </p:spTree>
    <p:extLst>
      <p:ext uri="{BB962C8B-B14F-4D97-AF65-F5344CB8AC3E}">
        <p14:creationId xmlns:p14="http://schemas.microsoft.com/office/powerpoint/2010/main" val="37125891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634</TotalTime>
  <Words>2035</Words>
  <Application>Microsoft Office PowerPoint</Application>
  <PresentationFormat>Widescreen</PresentationFormat>
  <Paragraphs>240</Paragraphs>
  <Slides>30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Shriyansh Thote</dc:creator>
  <cp:lastModifiedBy>Shriyansh Thote</cp:lastModifiedBy>
  <cp:revision>81</cp:revision>
  <dcterms:created xsi:type="dcterms:W3CDTF">2025-04-28T18:15:48Z</dcterms:created>
  <dcterms:modified xsi:type="dcterms:W3CDTF">2025-04-30T04:29:34Z</dcterms:modified>
</cp:coreProperties>
</file>